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1" r:id="rId14"/>
    <p:sldId id="269" r:id="rId15"/>
    <p:sldId id="270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5F4"/>
    <a:srgbClr val="A6C9E8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228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527071411155574"/>
          <c:y val="5.7620639473860695E-2"/>
          <c:w val="0.84261094066238995"/>
          <c:h val="0.92160563396146367"/>
        </c:manualLayout>
      </c:layout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elete val="1"/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Gesamt!$A$16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</c:ser>
        <c:ser>
          <c:idx val="1"/>
          <c:order val="1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1">
                  <a:tint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dkUpDiag">
                <a:fgClr>
                  <a:prstClr val="white">
                    <a:lumMod val="95000"/>
                  </a:prstClr>
                </a:fgClr>
                <a:bgClr>
                  <a:prstClr val="white"/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  <c15:layout/>
              </c:ext>
            </c:extLst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(Gesamt!$E$5,Gesamt!$E$10,Gesamt!$E$15)</c:f>
              <c:numCache>
                <c:formatCode>#,##0\ [$€-407];\-#,##0\ [$€-407]</c:formatCode>
                <c:ptCount val="3"/>
                <c:pt idx="0">
                  <c:v>1000</c:v>
                </c:pt>
                <c:pt idx="1">
                  <c:v>150</c:v>
                </c:pt>
                <c:pt idx="2">
                  <c:v>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  <a:cs typeface="+mn-cs"/>
              </a:defRPr>
            </a:pPr>
            <a:r>
              <a:rPr lang="de-DE" b="1" dirty="0">
                <a:latin typeface="+mj-lt"/>
                <a:ea typeface="Batang" panose="02030600000101010101" pitchFamily="18" charset="-127"/>
              </a:rPr>
              <a:t>Marketing</a:t>
            </a:r>
          </a:p>
        </c:rich>
      </c:tx>
      <c:layout>
        <c:manualLayout>
          <c:xMode val="edge"/>
          <c:yMode val="edge"/>
          <c:x val="0.19834125806737923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Batang" panose="02030600000101010101" pitchFamily="18" charset="-127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4.77104492373236E-2"/>
          <c:y val="0.1804399970836979"/>
          <c:w val="0.52504013085320855"/>
          <c:h val="0.75474518810148727"/>
        </c:manualLayout>
      </c:layout>
      <c:pieChart>
        <c:varyColors val="1"/>
        <c:ser>
          <c:idx val="0"/>
          <c:order val="0"/>
          <c:explosion val="7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0.14288254593175848"/>
                  <c:y val="-0.1222112860892388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1017764083837346"/>
                  <c:y val="4.81485126859142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30 €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8.1081314111098438E-2"/>
                  <c:y val="0.16580489938757656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Gesamt!$A$11:$A$13</c:f>
              <c:strCache>
                <c:ptCount val="3"/>
                <c:pt idx="0">
                  <c:v>T-Shirts</c:v>
                </c:pt>
                <c:pt idx="1">
                  <c:v>Website</c:v>
                </c:pt>
                <c:pt idx="2">
                  <c:v>Informationsblätter</c:v>
                </c:pt>
              </c:strCache>
            </c:strRef>
          </c:cat>
          <c:val>
            <c:numRef>
              <c:f>Gesamt!$E$11:$E$13</c:f>
              <c:numCache>
                <c:formatCode>#,##0\ [$€-407];\-#,##0\ [$€-407]</c:formatCode>
                <c:ptCount val="3"/>
                <c:pt idx="0">
                  <c:v>100</c:v>
                </c:pt>
                <c:pt idx="1">
                  <c:v>30</c:v>
                </c:pt>
                <c:pt idx="2">
                  <c:v>20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Material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explosion val="1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explosion val="6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0.12820054135264455"/>
                  <c:y val="0.17990568907818674"/>
                </c:manualLayout>
              </c:layout>
              <c:tx>
                <c:rich>
                  <a:bodyPr/>
                  <a:lstStyle/>
                  <a:p>
                    <a:fld id="{B334E208-554A-4670-A44E-2EB1FC615CBD}" type="VALUE">
                      <a:rPr lang="en-US"/>
                      <a:pPr/>
                      <a:t>[WERT]</a:t>
                    </a:fld>
                    <a:endParaRPr lang="de-DE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1"/>
              <c:layout>
                <c:manualLayout>
                  <c:x val="-8.2718691520763193E-2"/>
                  <c:y val="-0.22788425785079269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3555632537672888"/>
                  <c:y val="-5.729360330820563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10240503758400576"/>
                  <c:y val="4.7430956968529225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8.7224937589571602E-2"/>
                  <c:y val="7.3635759276160825E-2"/>
                </c:manualLayout>
              </c:layout>
              <c:tx>
                <c:rich>
                  <a:bodyPr/>
                  <a:lstStyle/>
                  <a:p>
                    <a:fld id="{C594E18E-8EB0-4CC8-A012-42B14EED6C29}" type="VALUE">
                      <a:rPr lang="en-US"/>
                      <a:pPr/>
                      <a:t>[WERT]</a:t>
                    </a:fld>
                    <a:endParaRPr lang="de-DE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5"/>
              <c:layout>
                <c:manualLayout>
                  <c:x val="4.8840872068813324E-2"/>
                  <c:y val="0.10322482506845145"/>
                </c:manualLayout>
              </c:layout>
              <c:tx>
                <c:rich>
                  <a:bodyPr/>
                  <a:lstStyle/>
                  <a:p>
                    <a:fld id="{D1B0491C-BBB2-43CF-B0B6-06EBAD343D03}" type="VALUE">
                      <a:rPr lang="en-US"/>
                      <a:pPr/>
                      <a:t>[WERT]</a:t>
                    </a:fld>
                    <a:endParaRPr lang="de-DE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(Material!$A$7,Material!$A$9,Material!$A$26:$A$29)</c:f>
              <c:strCache>
                <c:ptCount val="6"/>
                <c:pt idx="0">
                  <c:v>IR Strahlquelle</c:v>
                </c:pt>
                <c:pt idx="1">
                  <c:v>Elektronik</c:v>
                </c:pt>
                <c:pt idx="2">
                  <c:v>3D Filament</c:v>
                </c:pt>
                <c:pt idx="3">
                  <c:v>Ferngesteuertes Auto</c:v>
                </c:pt>
                <c:pt idx="4">
                  <c:v>Laserpointer</c:v>
                </c:pt>
                <c:pt idx="5">
                  <c:v>Linsen</c:v>
                </c:pt>
              </c:strCache>
            </c:strRef>
          </c:cat>
          <c:val>
            <c:numRef>
              <c:f>(Material!$E$7,Material!$E$9,Material!$E$26:$E$29)</c:f>
              <c:numCache>
                <c:formatCode>#,##0.00\ "€"</c:formatCode>
                <c:ptCount val="6"/>
                <c:pt idx="0">
                  <c:v>93.65</c:v>
                </c:pt>
                <c:pt idx="1">
                  <c:v>220.79999999999998</c:v>
                </c:pt>
                <c:pt idx="2">
                  <c:v>50</c:v>
                </c:pt>
                <c:pt idx="3">
                  <c:v>20</c:v>
                </c:pt>
                <c:pt idx="4">
                  <c:v>32</c:v>
                </c:pt>
                <c:pt idx="5">
                  <c:v>36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Reisekoste</a:t>
            </a:r>
            <a:r>
              <a:rPr lang="de-DE" baseline="0">
                <a:latin typeface="+mj-lt"/>
              </a:rPr>
              <a:t>n</a:t>
            </a:r>
          </a:p>
        </c:rich>
      </c:tx>
      <c:layout>
        <c:manualLayout>
          <c:xMode val="edge"/>
          <c:yMode val="edge"/>
          <c:x val="0.26726171728533932"/>
          <c:y val="6.48148148148148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2"/>
          <c:order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explosion val="9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ser>
          <c:idx val="3"/>
          <c:order val="1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ser>
          <c:idx val="1"/>
          <c:order val="2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ser>
          <c:idx val="0"/>
          <c:order val="3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400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600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0.35144</cdr:x>
      <cdr:y>0.3965</cdr:y>
    </cdr:from>
    <cdr:to>
      <cdr:x>0.73605</cdr:x>
      <cdr:y>0.85794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70218" y="1454409"/>
          <a:ext cx="1608977" cy="16925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r>
            <a:rPr lang="de-DE" sz="1800" b="1" dirty="0" smtClean="0"/>
            <a:t>GESTIKULASER</a:t>
          </a:r>
        </a:p>
        <a:p xmlns:a="http://schemas.openxmlformats.org/drawingml/2006/main">
          <a:pPr algn="ctr"/>
          <a:endParaRPr lang="de-DE" sz="1800" b="1" dirty="0"/>
        </a:p>
        <a:p xmlns:a="http://schemas.openxmlformats.org/drawingml/2006/main">
          <a:pPr algn="ctr"/>
          <a:r>
            <a:rPr lang="de-DE" sz="1800" b="1" dirty="0" smtClean="0"/>
            <a:t>2550 €</a:t>
          </a:r>
          <a:endParaRPr lang="de-DE" sz="1800" b="1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0.37771</cdr:x>
      <cdr:y>0.53418</cdr:y>
    </cdr:from>
    <cdr:to>
      <cdr:x>0.52506</cdr:x>
      <cdr:y>0.61983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89459" y="1465354"/>
          <a:ext cx="581025" cy="234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 smtClean="0">
              <a:solidFill>
                <a:schemeClr val="tx1"/>
              </a:solidFill>
            </a:rPr>
            <a:t>T-Shirts</a:t>
          </a:r>
          <a:endParaRPr lang="de-DE" sz="1100" dirty="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0.06773</cdr:x>
      <cdr:y>0.43876</cdr:y>
    </cdr:from>
    <cdr:to>
      <cdr:x>0.23923</cdr:x>
      <cdr:y>0.5246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67084" y="1203595"/>
          <a:ext cx="676275" cy="2354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Website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0.17939</cdr:x>
      <cdr:y>0.21085</cdr:y>
    </cdr:from>
    <cdr:to>
      <cdr:x>0.28728</cdr:x>
      <cdr:y>0.30112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707390" y="578391"/>
          <a:ext cx="425450" cy="2476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Flyer</a:t>
          </a:r>
          <a:endParaRPr lang="de-DE" sz="1100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0.48206</cdr:x>
      <cdr:y>0.65372</cdr:y>
    </cdr:from>
    <cdr:to>
      <cdr:x>0.65228</cdr:x>
      <cdr:y>0.9113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2589694" y="2320665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 smtClean="0"/>
            <a:t>Elektronik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0.51701</cdr:x>
      <cdr:y>0.27146</cdr:y>
    </cdr:from>
    <cdr:to>
      <cdr:x>0.68722</cdr:x>
      <cdr:y>0.33594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777406" y="963673"/>
          <a:ext cx="914400" cy="22889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IR Strahlquelle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0.07245</cdr:x>
      <cdr:y>0.49685</cdr:y>
    </cdr:from>
    <cdr:to>
      <cdr:x>0.24266</cdr:x>
      <cdr:y>0.58738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389220" y="1763802"/>
          <a:ext cx="914400" cy="3213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3D Filament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0.18028</cdr:x>
      <cdr:y>0.1676</cdr:y>
    </cdr:from>
    <cdr:to>
      <cdr:x>0.35049</cdr:x>
      <cdr:y>0.24702</cdr:y>
    </cdr:to>
    <cdr:sp macro="" textlink="">
      <cdr:nvSpPr>
        <cdr:cNvPr id="5" name="Textfeld 4"/>
        <cdr:cNvSpPr txBox="1"/>
      </cdr:nvSpPr>
      <cdr:spPr>
        <a:xfrm xmlns:a="http://schemas.openxmlformats.org/drawingml/2006/main">
          <a:off x="968483" y="594962"/>
          <a:ext cx="914400" cy="2819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err="1" smtClean="0"/>
            <a:t>Laserpointer</a:t>
          </a:r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0.567</cdr:x>
      <cdr:y>0.39829</cdr:y>
    </cdr:from>
    <cdr:to>
      <cdr:x>0.79557</cdr:x>
      <cdr:y>0.51171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512184" y="1092578"/>
          <a:ext cx="609600" cy="3111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Anreise</a:t>
          </a:r>
          <a:endParaRPr lang="de-DE" sz="11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11CDF9-D823-43D3-A496-20B90BBD6447}" type="datetime1"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26/07/2018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CC17130-9002-4428-A3C8-1DE92CDCB242}" type="slidenum">
              <a:t>‹Nr.›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26420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png>
</file>

<file path=ppt/media/image17.JPG>
</file>

<file path=ppt/media/image18.png>
</file>

<file path=ppt/media/image19.JPG>
</file>

<file path=ppt/media/image2.jpeg>
</file>

<file path=ppt/media/image20.png>
</file>

<file path=ppt/media/image22.pn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png>
</file>

<file path=ppt/media/image31.png>
</file>

<file path=ppt/media/image35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51E6ADB-FE24-4486-8C16-69EFB8A6CF31}" type="datetime1">
              <a:rPr lang="de-DE"/>
              <a:pPr lvl="0"/>
              <a:t>26.07.2018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70F044D-8BE0-43D3-94CC-E1367E5B42FD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591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Das mit den drei Siegerteams müsste genauer spezifiziert werden, ich vermute mal, dass gemeint ist, aus jeder der Regionen die besten drei Teams zum iCan Wettbewerb reisen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062EDB3-623F-40E0-A6BD-3145C434A498}" type="slidenum">
              <a:t>4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6999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Wir brauchen einen coolen Namen für die Platte. Also so etwas wie „Sensorhandschuh“ nur eben für die Platte mit den Photodioden drauf.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7AEE77C-F9A2-48B5-BA4E-3836872EBE21}" type="slidenum">
              <a:t>8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8604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7B19469-67A7-4EE5-B878-DC7E58B3E6D9}" type="slidenum">
              <a:t>12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2569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870201"/>
            <a:ext cx="9144000" cy="2387598"/>
          </a:xfrm>
        </p:spPr>
        <p:txBody>
          <a:bodyPr anchor="b" anchorCtr="1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-1244598" y="5308119"/>
            <a:ext cx="5151116" cy="1413351"/>
          </a:xfrm>
        </p:spPr>
        <p:txBody>
          <a:bodyPr anchorCtr="1"/>
          <a:lstStyle>
            <a:lvl1pPr marL="0" indent="0" algn="ctr">
              <a:buNone/>
              <a:defRPr sz="24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Motto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8CD956B-BB24-4215-89AC-079C12F3FE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300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CE58793-58BC-4FE5-8F7F-C29B0BF34952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F438B47-A959-476F-A1A3-01D4BD1898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18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242795-E1D3-486C-A40C-2B4892A2BCC7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B455D19-F153-45A6-8D3A-4E76588E2F7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98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8203" y="-170425"/>
            <a:ext cx="10515600" cy="132555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CE770552-95EB-4724-AFBA-5FF7AF20D0A6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97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D518373-66C0-4A3B-B26A-922AAB1C10F4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F96C419-EF80-4A79-B94B-BA6CF496B5A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64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341878" y="-236536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204718" y="1825627"/>
            <a:ext cx="4389120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825627"/>
            <a:ext cx="4668524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A6BA320-CF13-45FC-9067-A5A8239BC0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551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2FF70678-583C-469A-8227-4568675DDD17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8" name="Fußzeilenplatzhalter 7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9" name="Foliennummernplatzhalter 8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F9E88D3-0D0C-4301-A968-F9A3C4A60C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94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E6AB66F-9376-4A32-BF34-AA6033F190F5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8C9B11E-639B-430E-81CC-A205388151D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780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301E0E3-A8CF-4A73-8D96-B14B585800B6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3" name="Fußzeilenplatzhalter 2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4" name="Foliennummernplatzhalter 3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AB67464-609E-46E2-91C4-CFD96C71D790}" type="slidenum">
              <a:t>‹Nr.›</a:t>
            </a:fld>
            <a:endParaRPr lang="en-GB"/>
          </a:p>
        </p:txBody>
      </p:sp>
      <p:sp>
        <p:nvSpPr>
          <p:cNvPr id="5" name="Rechteck 4"/>
          <p:cNvSpPr/>
          <p:nvPr/>
        </p:nvSpPr>
        <p:spPr>
          <a:xfrm>
            <a:off x="2113278" y="863595"/>
            <a:ext cx="10078717" cy="1270001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86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B06B8E4-E8F6-4067-BCD0-094399A10C0F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E754B1-B627-4AEE-9F5C-2DB2C43B048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76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8913D70-BB60-4065-864F-CCB994E3ECDA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D30341C-967C-46C4-A41E-F450830EA30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65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oliennummernplatzhalter 9"/>
          <p:cNvSpPr txBox="1">
            <a:spLocks noGrp="1"/>
          </p:cNvSpPr>
          <p:nvPr>
            <p:ph type="sldNum" sz="quarter" idx="4"/>
          </p:nvPr>
        </p:nvSpPr>
        <p:spPr>
          <a:xfrm>
            <a:off x="-1202701" y="6324603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</a:defRPr>
            </a:lvl1pPr>
          </a:lstStyle>
          <a:p>
            <a:pPr lvl="0"/>
            <a:fld id="{B6AF3FAE-8DB6-4E99-A32D-3F51D6DE0515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de-DE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jpeg"/><Relationship Id="rId4" Type="http://schemas.openxmlformats.org/officeDocument/2006/relationships/image" Target="../media/image3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596932"/>
            <a:ext cx="9144000" cy="2387598"/>
          </a:xfrm>
        </p:spPr>
        <p:txBody>
          <a:bodyPr/>
          <a:lstStyle/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944876" y="4945285"/>
            <a:ext cx="4145276" cy="1413351"/>
          </a:xfrm>
        </p:spPr>
        <p:txBody>
          <a:bodyPr anchorCtr="0"/>
          <a:lstStyle/>
          <a:p>
            <a:pPr lvl="0" algn="l"/>
            <a:r>
              <a:rPr lang="de-DE"/>
              <a:t>Ein Projekt im Rahmen des COSIMA-Wettbewerbs</a:t>
            </a:r>
            <a:endParaRPr lang="en-GB"/>
          </a:p>
        </p:txBody>
      </p:sp>
      <p:sp>
        <p:nvSpPr>
          <p:cNvPr id="4" name="Untertitel 2"/>
          <p:cNvSpPr txBox="1"/>
          <p:nvPr/>
        </p:nvSpPr>
        <p:spPr>
          <a:xfrm>
            <a:off x="944876" y="5855524"/>
            <a:ext cx="8503920" cy="141335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Christoph Behr, </a:t>
            </a:r>
            <a:r>
              <a:rPr lang="de-DE" sz="24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Cailing Fu, Anna Pryadun, </a:t>
            </a: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Daniel Wolff</a:t>
            </a:r>
            <a:endParaRPr lang="en-GB" sz="24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656" y="2849316"/>
            <a:ext cx="3585965" cy="229292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51580" y="-99395"/>
            <a:ext cx="10515600" cy="1325559"/>
          </a:xfrm>
        </p:spPr>
        <p:txBody>
          <a:bodyPr/>
          <a:lstStyle/>
          <a:p>
            <a:pPr lvl="0"/>
            <a:r>
              <a:rPr lang="de-DE"/>
              <a:t>Photoplatte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483" y="2060847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feld 13"/>
          <p:cNvSpPr txBox="1"/>
          <p:nvPr/>
        </p:nvSpPr>
        <p:spPr>
          <a:xfrm>
            <a:off x="2999652" y="1340766"/>
            <a:ext cx="280831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Aufweitung des Lasers durch ein optisches System</a:t>
            </a:r>
          </a:p>
        </p:txBody>
      </p:sp>
      <p:sp>
        <p:nvSpPr>
          <p:cNvPr id="6" name="Textfeld 17"/>
          <p:cNvSpPr txBox="1"/>
          <p:nvPr/>
        </p:nvSpPr>
        <p:spPr>
          <a:xfrm>
            <a:off x="7680173" y="1268757"/>
            <a:ext cx="3384377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Platzierung des Lasers auf eine Platte mit Entfernungsmessung zur Erkennung der Hand</a:t>
            </a:r>
          </a:p>
        </p:txBody>
      </p:sp>
      <p:sp>
        <p:nvSpPr>
          <p:cNvPr id="7" name="Textfeld 18"/>
          <p:cNvSpPr txBox="1"/>
          <p:nvPr/>
        </p:nvSpPr>
        <p:spPr>
          <a:xfrm>
            <a:off x="8153174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1</a:t>
            </a:r>
          </a:p>
        </p:txBody>
      </p:sp>
      <p:sp>
        <p:nvSpPr>
          <p:cNvPr id="8" name="Textfeld 19"/>
          <p:cNvSpPr txBox="1"/>
          <p:nvPr/>
        </p:nvSpPr>
        <p:spPr>
          <a:xfrm>
            <a:off x="9829909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2</a:t>
            </a: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574" y="2101492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Unser Produkt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639616" y="1556793"/>
            <a:ext cx="4389120" cy="4779358"/>
          </a:xfrm>
        </p:spPr>
        <p:txBody>
          <a:bodyPr/>
          <a:lstStyle/>
          <a:p>
            <a:pPr marL="0" lvl="0" indent="0">
              <a:lnSpc>
                <a:spcPct val="80000"/>
              </a:lnSpc>
              <a:buNone/>
            </a:pPr>
            <a:r>
              <a:rPr lang="de-DE" sz="2400"/>
              <a:t>Der Gestikulaser</a:t>
            </a:r>
          </a:p>
          <a:p>
            <a:pPr lvl="0">
              <a:lnSpc>
                <a:spcPct val="80000"/>
              </a:lnSpc>
            </a:pPr>
            <a:endParaRPr lang="de-DE" sz="2400"/>
          </a:p>
          <a:p>
            <a:pPr lvl="0">
              <a:lnSpc>
                <a:spcPct val="80000"/>
              </a:lnSpc>
            </a:pPr>
            <a:r>
              <a:rPr lang="de-DE" sz="2400"/>
              <a:t>Eine portable Gestensteuerung für Gegenstände, die im alltäglichen Leben verwendet werden</a:t>
            </a:r>
          </a:p>
          <a:p>
            <a:pPr lvl="0">
              <a:lnSpc>
                <a:spcPct val="80000"/>
              </a:lnSpc>
            </a:pPr>
            <a:r>
              <a:rPr lang="de-DE" sz="2400"/>
              <a:t>Durch die Verwendung von Machine Learning ist die Gestenerkennung individuell auf den Benutzer angepasst</a:t>
            </a:r>
          </a:p>
          <a:p>
            <a:pPr lvl="0">
              <a:lnSpc>
                <a:spcPct val="80000"/>
              </a:lnSpc>
            </a:pPr>
            <a:endParaRPr lang="de-DE" sz="2400"/>
          </a:p>
        </p:txBody>
      </p:sp>
      <p:sp>
        <p:nvSpPr>
          <p:cNvPr id="5" name="Inhaltsplatzhalter 3"/>
          <p:cNvSpPr txBox="1">
            <a:spLocks noGrp="1"/>
          </p:cNvSpPr>
          <p:nvPr>
            <p:ph idx="1"/>
          </p:nvPr>
        </p:nvSpPr>
        <p:spPr>
          <a:xfrm>
            <a:off x="7599678" y="1511613"/>
            <a:ext cx="3528395" cy="4824538"/>
          </a:xfrm>
        </p:spPr>
        <p:txBody>
          <a:bodyPr/>
          <a:lstStyle/>
          <a:p>
            <a:pPr lvl="0">
              <a:lnSpc>
                <a:spcPct val="80000"/>
              </a:lnSpc>
              <a:buNone/>
            </a:pPr>
            <a:r>
              <a:rPr lang="de-DE" sz="2400" dirty="0"/>
              <a:t>Anwendungen</a:t>
            </a:r>
          </a:p>
          <a:p>
            <a:pPr lvl="0">
              <a:lnSpc>
                <a:spcPct val="80000"/>
              </a:lnSpc>
              <a:buNone/>
            </a:pPr>
            <a:endParaRPr lang="de-DE" sz="2400" dirty="0"/>
          </a:p>
          <a:p>
            <a:pPr lvl="0">
              <a:lnSpc>
                <a:spcPct val="80000"/>
              </a:lnSpc>
            </a:pPr>
            <a:r>
              <a:rPr lang="de-DE" sz="2400" dirty="0"/>
              <a:t>Steuern eines ferngesteuerten Autos ohne Fernsteuerung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Vereinfachte Bedienung einer Laserharfe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Steuerung Smart Home</a:t>
            </a:r>
          </a:p>
          <a:p>
            <a:pPr lvl="0">
              <a:lnSpc>
                <a:spcPct val="80000"/>
              </a:lnSpc>
            </a:pPr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erader Verbinder 62"/>
          <p:cNvCxnSpPr>
            <a:stCxn id="64" idx="7"/>
          </p:cNvCxnSpPr>
          <p:nvPr/>
        </p:nvCxnSpPr>
        <p:spPr>
          <a:xfrm>
            <a:off x="5462765" y="1102780"/>
            <a:ext cx="1135881" cy="2397552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2118172" y="552684"/>
            <a:ext cx="3918435" cy="3756292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65" name="Gerader Verbinder 64"/>
          <p:cNvCxnSpPr/>
          <p:nvPr/>
        </p:nvCxnSpPr>
        <p:spPr>
          <a:xfrm flipH="1" flipV="1">
            <a:off x="3894117" y="4245031"/>
            <a:ext cx="2219630" cy="277245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/>
          <p:nvPr/>
        </p:nvCxnSpPr>
        <p:spPr>
          <a:xfrm flipV="1">
            <a:off x="8565271" y="2164375"/>
            <a:ext cx="631289" cy="1348660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/>
          <p:nvPr/>
        </p:nvCxnSpPr>
        <p:spPr>
          <a:xfrm flipH="1">
            <a:off x="9272082" y="3853620"/>
            <a:ext cx="2215069" cy="948723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10" idx="7"/>
          </p:cNvCxnSpPr>
          <p:nvPr/>
        </p:nvCxnSpPr>
        <p:spPr>
          <a:xfrm>
            <a:off x="2748441" y="4372920"/>
            <a:ext cx="3480810" cy="1231849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169903" y="3948819"/>
            <a:ext cx="3020945" cy="2895940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5924553" y="-150652"/>
            <a:ext cx="10515600" cy="1325559"/>
          </a:xfrm>
        </p:spPr>
        <p:txBody>
          <a:bodyPr/>
          <a:lstStyle/>
          <a:p>
            <a:pPr lvl="0"/>
            <a:r>
              <a:rPr lang="de-DE" dirty="0"/>
              <a:t>Kostenplanung</a:t>
            </a:r>
          </a:p>
        </p:txBody>
      </p:sp>
      <p:graphicFrame>
        <p:nvGraphicFramePr>
          <p:cNvPr id="6" name="Diagramm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0448332"/>
              </p:ext>
            </p:extLst>
          </p:nvPr>
        </p:nvGraphicFramePr>
        <p:xfrm>
          <a:off x="5311442" y="2968304"/>
          <a:ext cx="4183380" cy="3668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7364004"/>
              </p:ext>
            </p:extLst>
          </p:nvPr>
        </p:nvGraphicFramePr>
        <p:xfrm>
          <a:off x="320291" y="4101559"/>
          <a:ext cx="39433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Diagramm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9587229"/>
              </p:ext>
            </p:extLst>
          </p:nvPr>
        </p:nvGraphicFramePr>
        <p:xfrm>
          <a:off x="1501731" y="618701"/>
          <a:ext cx="5372099" cy="3549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2" name="Gerader Verbinder 31"/>
          <p:cNvCxnSpPr/>
          <p:nvPr/>
        </p:nvCxnSpPr>
        <p:spPr>
          <a:xfrm flipH="1">
            <a:off x="2457450" y="6084566"/>
            <a:ext cx="4011930" cy="247654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ieren 53"/>
          <p:cNvGrpSpPr/>
          <p:nvPr/>
        </p:nvGrpSpPr>
        <p:grpSpPr>
          <a:xfrm>
            <a:off x="9032150" y="1316057"/>
            <a:ext cx="3020945" cy="2895940"/>
            <a:chOff x="9186297" y="1563024"/>
            <a:chExt cx="3020945" cy="2895940"/>
          </a:xfrm>
        </p:grpSpPr>
        <p:sp>
          <p:nvSpPr>
            <p:cNvPr id="39" name="Ellipse 38"/>
            <p:cNvSpPr/>
            <p:nvPr/>
          </p:nvSpPr>
          <p:spPr>
            <a:xfrm>
              <a:off x="9186297" y="1563024"/>
              <a:ext cx="3020945" cy="2895940"/>
            </a:xfrm>
            <a:prstGeom prst="ellipse">
              <a:avLst/>
            </a:prstGeom>
            <a:solidFill>
              <a:srgbClr val="D4E5F4"/>
            </a:solidFill>
            <a:ln>
              <a:noFill/>
            </a:ln>
            <a:effectLst>
              <a:outerShdw blurRad="508000" dist="38100" dir="2700000" sx="104000" sy="104000" algn="tl" rotWithShape="0">
                <a:schemeClr val="bg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aphicFrame>
          <p:nvGraphicFramePr>
            <p:cNvPr id="7" name="Diagramm 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105394473"/>
                </p:ext>
              </p:extLst>
            </p:nvPr>
          </p:nvGraphicFramePr>
          <p:xfrm>
            <a:off x="9350707" y="1574165"/>
            <a:ext cx="2667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43" name="Textfeld 42"/>
            <p:cNvSpPr txBox="1"/>
            <p:nvPr/>
          </p:nvSpPr>
          <p:spPr>
            <a:xfrm>
              <a:off x="9713240" y="3035048"/>
              <a:ext cx="8162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dirty="0" smtClean="0"/>
                <a:t>Unterkunft</a:t>
              </a:r>
              <a:endParaRPr lang="de-DE" sz="1100" dirty="0"/>
            </a:p>
          </p:txBody>
        </p:sp>
      </p:grpSp>
      <p:sp>
        <p:nvSpPr>
          <p:cNvPr id="71" name="Textfeld 70"/>
          <p:cNvSpPr txBox="1"/>
          <p:nvPr/>
        </p:nvSpPr>
        <p:spPr>
          <a:xfrm>
            <a:off x="1866023" y="1637430"/>
            <a:ext cx="11160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Ferngesteuertes</a:t>
            </a:r>
          </a:p>
          <a:p>
            <a:r>
              <a:rPr lang="de-DE" sz="1100" dirty="0" smtClean="0"/>
              <a:t>Auto</a:t>
            </a:r>
            <a:endParaRPr lang="de-DE" sz="1100" dirty="0"/>
          </a:p>
        </p:txBody>
      </p:sp>
      <p:sp>
        <p:nvSpPr>
          <p:cNvPr id="72" name="Textfeld 71"/>
          <p:cNvSpPr txBox="1"/>
          <p:nvPr/>
        </p:nvSpPr>
        <p:spPr>
          <a:xfrm>
            <a:off x="3453378" y="971975"/>
            <a:ext cx="5485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Linsen</a:t>
            </a:r>
            <a:endParaRPr lang="de-DE" sz="11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456" y="142244"/>
            <a:ext cx="2702509" cy="63601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965" y="142244"/>
            <a:ext cx="3340723" cy="415647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hteck 3"/>
          <p:cNvSpPr/>
          <p:nvPr/>
        </p:nvSpPr>
        <p:spPr>
          <a:xfrm>
            <a:off x="2494722" y="-129209"/>
            <a:ext cx="89452" cy="129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Pfeil nach rechts 4"/>
          <p:cNvSpPr/>
          <p:nvPr/>
        </p:nvSpPr>
        <p:spPr>
          <a:xfrm>
            <a:off x="1908313" y="745435"/>
            <a:ext cx="616226" cy="2087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 nach rechts 5"/>
          <p:cNvSpPr/>
          <p:nvPr/>
        </p:nvSpPr>
        <p:spPr>
          <a:xfrm>
            <a:off x="1806986" y="1288992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 nach rechts 6"/>
          <p:cNvSpPr/>
          <p:nvPr/>
        </p:nvSpPr>
        <p:spPr>
          <a:xfrm>
            <a:off x="1806986" y="1952127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 nach rechts 7"/>
          <p:cNvSpPr/>
          <p:nvPr/>
        </p:nvSpPr>
        <p:spPr>
          <a:xfrm>
            <a:off x="1827832" y="2637618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 nach rechts 8"/>
          <p:cNvSpPr/>
          <p:nvPr/>
        </p:nvSpPr>
        <p:spPr>
          <a:xfrm>
            <a:off x="4429982" y="3517448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 nach rechts 9"/>
          <p:cNvSpPr/>
          <p:nvPr/>
        </p:nvSpPr>
        <p:spPr>
          <a:xfrm>
            <a:off x="4257261" y="1825705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Gegenleistungen für Sponsoren</a:t>
            </a:r>
          </a:p>
        </p:txBody>
      </p:sp>
      <p:sp>
        <p:nvSpPr>
          <p:cNvPr id="3" name="Inhaltsplatzhalter 4"/>
          <p:cNvSpPr txBox="1">
            <a:spLocks noGrp="1"/>
          </p:cNvSpPr>
          <p:nvPr>
            <p:ph idx="1"/>
          </p:nvPr>
        </p:nvSpPr>
        <p:spPr>
          <a:xfrm>
            <a:off x="5840903" y="3458818"/>
            <a:ext cx="5463201" cy="2747964"/>
          </a:xfrm>
        </p:spPr>
        <p:txBody>
          <a:bodyPr/>
          <a:lstStyle/>
          <a:p>
            <a:pPr lvl="0"/>
            <a:r>
              <a:rPr lang="de-DE">
                <a:latin typeface="Calibri Light"/>
              </a:rPr>
              <a:t>Social Media  - Instagram, Facebook, Twitter</a:t>
            </a:r>
          </a:p>
          <a:p>
            <a:pPr lvl="0"/>
            <a:r>
              <a:rPr lang="de-DE">
                <a:latin typeface="Calibri Light"/>
              </a:rPr>
              <a:t>Unsere Website</a:t>
            </a:r>
          </a:p>
          <a:p>
            <a:pPr lvl="0"/>
            <a:r>
              <a:rPr lang="de-DE">
                <a:latin typeface="Calibri Light"/>
              </a:rPr>
              <a:t>Präsentation des Projektes bei der electonica Messe in München</a:t>
            </a:r>
          </a:p>
          <a:p>
            <a:pPr lvl="0"/>
            <a:r>
              <a:rPr lang="de-DE">
                <a:latin typeface="Calibri Light"/>
              </a:rPr>
              <a:t>Aufdruck auf das Team T-Shirt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903" y="1688631"/>
            <a:ext cx="1230599" cy="11219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01" y="1557131"/>
            <a:ext cx="1027328" cy="13970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0196" y="1694127"/>
            <a:ext cx="1021842" cy="111099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feld 6"/>
          <p:cNvSpPr txBox="1"/>
          <p:nvPr/>
        </p:nvSpPr>
        <p:spPr>
          <a:xfrm>
            <a:off x="397562" y="1557131"/>
            <a:ext cx="3743745" cy="13849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Wir können unsere Sponsoren in folgenden Medien erwähnen:</a:t>
            </a:r>
          </a:p>
        </p:txBody>
      </p:sp>
      <p:pic>
        <p:nvPicPr>
          <p:cNvPr id="8" name="Picture 2" descr="https://www.all-electronics.de/wp-content/uploads/2016/11/Pressebild-electronica-aus-2014-f%C3%BCr-2016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97562" y="3222629"/>
            <a:ext cx="4989377" cy="332522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6"/>
          <p:cNvSpPr txBox="1"/>
          <p:nvPr/>
        </p:nvSpPr>
        <p:spPr>
          <a:xfrm>
            <a:off x="7241627" y="5381298"/>
            <a:ext cx="184727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extfeld 4"/>
          <p:cNvSpPr txBox="1"/>
          <p:nvPr/>
        </p:nvSpPr>
        <p:spPr>
          <a:xfrm>
            <a:off x="3968450" y="2956346"/>
            <a:ext cx="6915808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4000" b="0" i="0" u="none" strike="noStrike" kern="1200" cap="none" spc="0" baseline="0">
                <a:solidFill>
                  <a:srgbClr val="000000"/>
                </a:solidFill>
                <a:uFillTx/>
                <a:latin typeface="Futura Bk BT" pitchFamily="34"/>
              </a:rPr>
              <a:t>Vielen Dank für Ihre Aufmerksamkeit!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726509" y="-154350"/>
            <a:ext cx="10515600" cy="1325559"/>
          </a:xfrm>
        </p:spPr>
        <p:txBody>
          <a:bodyPr/>
          <a:lstStyle/>
          <a:p>
            <a:pPr lvl="0"/>
            <a:r>
              <a:rPr lang="de-DE"/>
              <a:t>Wir sind..</a:t>
            </a:r>
            <a:endParaRPr lang="en-GB"/>
          </a:p>
        </p:txBody>
      </p:sp>
      <p:pic>
        <p:nvPicPr>
          <p:cNvPr id="3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382" y="1008875"/>
            <a:ext cx="2821500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4" name="Inhaltsplatzhalter 7"/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tretch>
            <a:fillRect/>
          </a:stretch>
        </p:blipFill>
        <p:spPr>
          <a:xfrm>
            <a:off x="3162552" y="998963"/>
            <a:ext cx="2753102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5" name="Textfeld 12"/>
          <p:cNvSpPr txBox="1"/>
          <p:nvPr/>
        </p:nvSpPr>
        <p:spPr>
          <a:xfrm>
            <a:off x="829854" y="4597182"/>
            <a:ext cx="1412565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rPr>
              <a:t>Cailing Fu</a:t>
            </a:r>
            <a:endParaRPr lang="en-GB" sz="2400" b="1" i="0" u="none" strike="noStrike" kern="1200" cap="none" spc="0" baseline="0">
              <a:solidFill>
                <a:srgbClr val="505046"/>
              </a:solidFill>
              <a:uFillTx/>
              <a:latin typeface="Calibri"/>
            </a:endParaRPr>
          </a:p>
        </p:txBody>
      </p:sp>
      <p:sp>
        <p:nvSpPr>
          <p:cNvPr id="6" name="Textfeld 22"/>
          <p:cNvSpPr txBox="1"/>
          <p:nvPr/>
        </p:nvSpPr>
        <p:spPr>
          <a:xfrm>
            <a:off x="125382" y="5090400"/>
            <a:ext cx="2821500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rPr>
              <a:t>Studiert Computational Engineering Science an der RWTH Aachen. Interessiert sich für Programmieren, Musik und Kampfsport.</a:t>
            </a:r>
            <a:endParaRPr lang="en-GB" sz="1600" b="0" i="0" u="none" strike="noStrike" kern="1200" cap="none" spc="0" baseline="0">
              <a:solidFill>
                <a:srgbClr val="000000"/>
              </a:solidFill>
              <a:uFillTx/>
              <a:latin typeface="Calibri Light"/>
            </a:endParaRPr>
          </a:p>
        </p:txBody>
      </p:sp>
      <p:grpSp>
        <p:nvGrpSpPr>
          <p:cNvPr id="7" name="Gruppieren 15"/>
          <p:cNvGrpSpPr/>
          <p:nvPr/>
        </p:nvGrpSpPr>
        <p:grpSpPr>
          <a:xfrm>
            <a:off x="3139382" y="4603510"/>
            <a:ext cx="2821500" cy="1810328"/>
            <a:chOff x="3139382" y="4603510"/>
            <a:chExt cx="2821500" cy="1810328"/>
          </a:xfrm>
        </p:grpSpPr>
        <p:sp>
          <p:nvSpPr>
            <p:cNvPr id="8" name="Textfeld 13"/>
            <p:cNvSpPr txBox="1"/>
            <p:nvPr/>
          </p:nvSpPr>
          <p:spPr>
            <a:xfrm>
              <a:off x="3641808" y="4603510"/>
              <a:ext cx="1774009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Daniel Wolff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9" name="Textfeld 23"/>
            <p:cNvSpPr txBox="1"/>
            <p:nvPr/>
          </p:nvSpPr>
          <p:spPr>
            <a:xfrm>
              <a:off x="3139382" y="5088279"/>
              <a:ext cx="2821500" cy="13255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Computational Engineering Science an der RWTH Aachen. Ist für Programmieren und Maschine Learning begeistert.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0" name="Gruppieren 16"/>
          <p:cNvGrpSpPr/>
          <p:nvPr/>
        </p:nvGrpSpPr>
        <p:grpSpPr>
          <a:xfrm>
            <a:off x="6071899" y="1008875"/>
            <a:ext cx="2880927" cy="4910401"/>
            <a:chOff x="6071899" y="1008875"/>
            <a:chExt cx="2880927" cy="4910401"/>
          </a:xfrm>
        </p:grpSpPr>
        <p:pic>
          <p:nvPicPr>
            <p:cNvPr id="11" name="Grafik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1326" y="1008875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2" name="Textfeld 14"/>
            <p:cNvSpPr txBox="1"/>
            <p:nvPr/>
          </p:nvSpPr>
          <p:spPr>
            <a:xfrm>
              <a:off x="6497589" y="4597182"/>
              <a:ext cx="208897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Christoph Behr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3" name="Textfeld 24"/>
            <p:cNvSpPr txBox="1"/>
            <p:nvPr/>
          </p:nvSpPr>
          <p:spPr>
            <a:xfrm>
              <a:off x="6071899" y="5088279"/>
              <a:ext cx="2856823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Elektrotechnik an der FH Aachen. Findet Roboter cool und würde gern einen bauen. 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4" name="Gruppieren 17"/>
          <p:cNvGrpSpPr/>
          <p:nvPr/>
        </p:nvGrpSpPr>
        <p:grpSpPr>
          <a:xfrm>
            <a:off x="9134289" y="998963"/>
            <a:ext cx="2821500" cy="5629540"/>
            <a:chOff x="9134289" y="998963"/>
            <a:chExt cx="2821500" cy="5629540"/>
          </a:xfrm>
        </p:grpSpPr>
        <p:pic>
          <p:nvPicPr>
            <p:cNvPr id="15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34289" y="998963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6" name="Textfeld 15"/>
            <p:cNvSpPr txBox="1"/>
            <p:nvPr/>
          </p:nvSpPr>
          <p:spPr>
            <a:xfrm>
              <a:off x="9552681" y="4597182"/>
              <a:ext cx="198471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Anna Pryadun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7" name="Textfeld 25"/>
            <p:cNvSpPr txBox="1"/>
            <p:nvPr/>
          </p:nvSpPr>
          <p:spPr>
            <a:xfrm>
              <a:off x="9134289" y="5058844"/>
              <a:ext cx="2821500" cy="15696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Wirtschaftsingenieurwesen FR Maschinenbau an der RWTH Aachen.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 Light"/>
                </a:rPr>
                <a:t>Findet es spannend, innovative Projekte zu realisieren.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24082" y="1439997"/>
            <a:ext cx="9018032" cy="1157593"/>
            <a:chOff x="2524082" y="1439997"/>
            <a:chExt cx="9018032" cy="1157593"/>
          </a:xfrm>
        </p:grpSpPr>
        <p:pic>
          <p:nvPicPr>
            <p:cNvPr id="4" name="Picture 2" descr="COSIMA 201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9387678" y="1951256"/>
              <a:ext cx="2154436" cy="646334"/>
            </a:xfrm>
            <a:prstGeom prst="rect">
              <a:avLst/>
            </a:prstGeom>
            <a:noFill/>
            <a:ln cap="flat">
              <a:noFill/>
            </a:ln>
          </p:spPr>
        </p:pic>
        <p:grpSp>
          <p:nvGrpSpPr>
            <p:cNvPr id="5" name="Gruppieren 20"/>
            <p:cNvGrpSpPr/>
            <p:nvPr/>
          </p:nvGrpSpPr>
          <p:grpSpPr>
            <a:xfrm>
              <a:off x="2524082" y="1439997"/>
              <a:ext cx="8775834" cy="1090924"/>
              <a:chOff x="2524082" y="1439997"/>
              <a:chExt cx="8775834" cy="1090924"/>
            </a:xfrm>
          </p:grpSpPr>
          <p:sp>
            <p:nvSpPr>
              <p:cNvPr id="6" name="Rechteck 7"/>
              <p:cNvSpPr/>
              <p:nvPr/>
            </p:nvSpPr>
            <p:spPr>
              <a:xfrm>
                <a:off x="4320000" y="1946144"/>
                <a:ext cx="6979916" cy="584777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Competition of Students in Microsystems Applications</a:t>
                </a:r>
              </a:p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Studentenwettbewerb im </a:t>
                </a:r>
                <a:r>
                  <a:rPr lang="de-DE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Bereich</a:t>
                </a: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 Mikrosystemtechnik</a:t>
                </a:r>
              </a:p>
            </p:txBody>
          </p:sp>
          <p:sp>
            <p:nvSpPr>
              <p:cNvPr id="7" name="Textfeld 14"/>
              <p:cNvSpPr txBox="1"/>
              <p:nvPr/>
            </p:nvSpPr>
            <p:spPr>
              <a:xfrm>
                <a:off x="4320000" y="1439997"/>
                <a:ext cx="1807293" cy="36933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non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de-DE" sz="1800" b="1" i="0" u="none" strike="noStrike" kern="1200" cap="none" spc="0" baseline="0">
                    <a:solidFill>
                      <a:srgbClr val="000000"/>
                    </a:solidFill>
                    <a:uFillTx/>
                    <a:latin typeface="Calibri"/>
                  </a:rPr>
                  <a:t>Was ist COSIMA?</a:t>
                </a:r>
              </a:p>
            </p:txBody>
          </p:sp>
          <p:pic>
            <p:nvPicPr>
              <p:cNvPr id="8" name="Grafik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4082" y="1439997"/>
                <a:ext cx="1071823" cy="1071823"/>
              </a:xfrm>
              <a:prstGeom prst="rect">
                <a:avLst/>
              </a:prstGeom>
              <a:noFill/>
              <a:ln cap="flat">
                <a:noFill/>
              </a:ln>
            </p:spPr>
          </p:pic>
        </p:grpSp>
      </p:grpSp>
      <p:grpSp>
        <p:nvGrpSpPr>
          <p:cNvPr id="9" name="Gruppieren 19"/>
          <p:cNvGrpSpPr/>
          <p:nvPr/>
        </p:nvGrpSpPr>
        <p:grpSpPr>
          <a:xfrm>
            <a:off x="2520004" y="3240002"/>
            <a:ext cx="7895999" cy="1079997"/>
            <a:chOff x="2520004" y="3240002"/>
            <a:chExt cx="7895999" cy="1079997"/>
          </a:xfrm>
        </p:grpSpPr>
        <p:sp>
          <p:nvSpPr>
            <p:cNvPr id="10" name="Rechteck 8"/>
            <p:cNvSpPr/>
            <p:nvPr/>
          </p:nvSpPr>
          <p:spPr>
            <a:xfrm>
              <a:off x="4320000" y="3882213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13. - 16. November 2018, electronica Messe </a:t>
              </a:r>
              <a:r>
                <a:rPr lang="en-GB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  <a:ea typeface="UD Digi Kyokasho NK-R" pitchFamily="18"/>
                </a:rPr>
                <a:t>München</a:t>
              </a:r>
              <a:endParaRPr lang="de-DE" sz="16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  <a:ea typeface="UD Digi Kyokasho NK-R" pitchFamily="18"/>
              </a:endParaRPr>
            </a:p>
          </p:txBody>
        </p:sp>
        <p:sp>
          <p:nvSpPr>
            <p:cNvPr id="11" name="Textfeld 13"/>
            <p:cNvSpPr txBox="1"/>
            <p:nvPr/>
          </p:nvSpPr>
          <p:spPr>
            <a:xfrm>
              <a:off x="4320000" y="3289398"/>
              <a:ext cx="140320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Wann &amp; Wo:</a:t>
              </a:r>
            </a:p>
          </p:txBody>
        </p:sp>
        <p:pic>
          <p:nvPicPr>
            <p:cNvPr id="12" name="Grafik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13" name="Gruppieren 21"/>
          <p:cNvGrpSpPr/>
          <p:nvPr/>
        </p:nvGrpSpPr>
        <p:grpSpPr>
          <a:xfrm>
            <a:off x="2520004" y="5039999"/>
            <a:ext cx="8744095" cy="1638303"/>
            <a:chOff x="2520004" y="5039999"/>
            <a:chExt cx="8744095" cy="1638303"/>
          </a:xfrm>
        </p:grpSpPr>
        <p:sp>
          <p:nvSpPr>
            <p:cNvPr id="14" name="Textfeld 12"/>
            <p:cNvSpPr txBox="1"/>
            <p:nvPr/>
          </p:nvSpPr>
          <p:spPr>
            <a:xfrm>
              <a:off x="4314770" y="5039999"/>
              <a:ext cx="1413653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Veranstalter:</a:t>
              </a:r>
            </a:p>
          </p:txBody>
        </p:sp>
        <p:sp>
          <p:nvSpPr>
            <p:cNvPr id="15" name="Textfeld 11"/>
            <p:cNvSpPr txBox="1"/>
            <p:nvPr/>
          </p:nvSpPr>
          <p:spPr>
            <a:xfrm>
              <a:off x="4314770" y="5549603"/>
              <a:ext cx="5228621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Verband der Elektrotechnik Elektronik und Informationstechnik (VDE) </a:t>
              </a:r>
              <a:endParaRPr lang="de-DE" sz="1600" b="0" i="0" u="none" strike="noStrike" kern="0" cap="none" spc="0" baseline="0">
                <a:solidFill>
                  <a:srgbClr val="505046"/>
                </a:solidFill>
                <a:uFillTx/>
                <a:latin typeface="Calibri"/>
              </a:endParaRP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Bundesministerium für Bildung und Forschung.</a:t>
              </a:r>
            </a:p>
          </p:txBody>
        </p:sp>
        <p:pic>
          <p:nvPicPr>
            <p:cNvPr id="16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20004" y="5092933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7" name="Picture 2" descr="VDE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9387678" y="5039999"/>
              <a:ext cx="1876421" cy="6667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8" name="Picture 4" descr="Bundesministerium fÃ¼r Bildung und Forschung"/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9387678" y="5706752"/>
              <a:ext cx="1876421" cy="971550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38840" y="1436165"/>
            <a:ext cx="9298323" cy="2031331"/>
            <a:chOff x="2538840" y="1436165"/>
            <a:chExt cx="9298323" cy="2031331"/>
          </a:xfrm>
        </p:grpSpPr>
        <p:sp>
          <p:nvSpPr>
            <p:cNvPr id="4" name="Rechteck 9"/>
            <p:cNvSpPr/>
            <p:nvPr/>
          </p:nvSpPr>
          <p:spPr>
            <a:xfrm>
              <a:off x="5741160" y="1451555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Neue Einsatzmöglichkeiten von Mikrosystemen finden.</a:t>
              </a:r>
            </a:p>
          </p:txBody>
        </p:sp>
        <p:sp>
          <p:nvSpPr>
            <p:cNvPr id="5" name="Textfeld 10"/>
            <p:cNvSpPr txBox="1"/>
            <p:nvPr/>
          </p:nvSpPr>
          <p:spPr>
            <a:xfrm>
              <a:off x="4338837" y="1436165"/>
              <a:ext cx="103862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Aufgabe:</a:t>
              </a:r>
            </a:p>
          </p:txBody>
        </p:sp>
        <p:pic>
          <p:nvPicPr>
            <p:cNvPr id="6" name="Grafik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38840" y="1436165"/>
              <a:ext cx="1088236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7" name="Textfeld 15"/>
            <p:cNvSpPr txBox="1"/>
            <p:nvPr/>
          </p:nvSpPr>
          <p:spPr>
            <a:xfrm>
              <a:off x="5757263" y="1805501"/>
              <a:ext cx="5417691" cy="1661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Dazu gehört: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Wirtschaftliche Planung und Öffentlichkeitsarbeit,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Projektdurchführung und Präsentation im Rahmen eines Wettbewerbs.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grpSp>
        <p:nvGrpSpPr>
          <p:cNvPr id="8" name="Gruppieren 17"/>
          <p:cNvGrpSpPr/>
          <p:nvPr/>
        </p:nvGrpSpPr>
        <p:grpSpPr>
          <a:xfrm>
            <a:off x="2520004" y="3240002"/>
            <a:ext cx="7475338" cy="1111691"/>
            <a:chOff x="2520004" y="3240002"/>
            <a:chExt cx="7475338" cy="1111691"/>
          </a:xfrm>
        </p:grpSpPr>
        <p:sp>
          <p:nvSpPr>
            <p:cNvPr id="9" name="Textfeld 18"/>
            <p:cNvSpPr txBox="1"/>
            <p:nvPr/>
          </p:nvSpPr>
          <p:spPr>
            <a:xfrm>
              <a:off x="4320000" y="3247482"/>
              <a:ext cx="2518385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Was gibt‘s zu Gewinnen:</a:t>
              </a:r>
            </a:p>
          </p:txBody>
        </p:sp>
        <p:pic>
          <p:nvPicPr>
            <p:cNvPr id="10" name="Grafik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1" name="Textfeld 16"/>
            <p:cNvSpPr txBox="1"/>
            <p:nvPr/>
          </p:nvSpPr>
          <p:spPr>
            <a:xfrm>
              <a:off x="4320000" y="3520696"/>
              <a:ext cx="5675342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ctr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Teilnahme </a:t>
              </a: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am internationalen Wettbewerb iCan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Geldpreis</a:t>
              </a:r>
            </a:p>
          </p:txBody>
        </p:sp>
      </p:grpSp>
      <p:grpSp>
        <p:nvGrpSpPr>
          <p:cNvPr id="12" name="Gruppieren 20"/>
          <p:cNvGrpSpPr/>
          <p:nvPr/>
        </p:nvGrpSpPr>
        <p:grpSpPr>
          <a:xfrm>
            <a:off x="2538840" y="5039999"/>
            <a:ext cx="8373417" cy="1079997"/>
            <a:chOff x="2538840" y="5039999"/>
            <a:chExt cx="8373417" cy="1079997"/>
          </a:xfrm>
        </p:grpSpPr>
        <p:sp>
          <p:nvSpPr>
            <p:cNvPr id="13" name="Rechteck 15"/>
            <p:cNvSpPr/>
            <p:nvPr/>
          </p:nvSpPr>
          <p:spPr>
            <a:xfrm>
              <a:off x="4287091" y="5465030"/>
              <a:ext cx="6625166" cy="584777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ist eine chinesische Initiative, bei der sich die drei Siegerteams der regionalen Wettbewerbe aus China, Japan, Taiwan, Singapur, USA und Europa treffen.</a:t>
              </a:r>
            </a:p>
          </p:txBody>
        </p:sp>
        <p:pic>
          <p:nvPicPr>
            <p:cNvPr id="14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38840" y="5039999"/>
              <a:ext cx="1069390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5" name="Textfeld 10"/>
            <p:cNvSpPr txBox="1"/>
            <p:nvPr/>
          </p:nvSpPr>
          <p:spPr>
            <a:xfrm>
              <a:off x="4320000" y="5052498"/>
              <a:ext cx="723272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i</a:t>
              </a: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Can -</a:t>
              </a:r>
            </a:p>
          </p:txBody>
        </p:sp>
      </p:grpSp>
      <p:sp>
        <p:nvSpPr>
          <p:cNvPr id="16" name="Ovale Legende 17"/>
          <p:cNvSpPr/>
          <p:nvPr/>
        </p:nvSpPr>
        <p:spPr>
          <a:xfrm>
            <a:off x="9408371" y="332658"/>
            <a:ext cx="2150842" cy="936107"/>
          </a:xfrm>
          <a:custGeom>
            <a:avLst>
              <a:gd name="f0" fmla="val 774"/>
              <a:gd name="f1" fmla="val 26812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Kleines Bauteil mit Sensoren und Steuerungselektronik auf einem Chip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224085" y="-221934"/>
            <a:ext cx="10515600" cy="1325559"/>
          </a:xfrm>
        </p:spPr>
        <p:txBody>
          <a:bodyPr/>
          <a:lstStyle/>
          <a:p>
            <a:pPr lvl="0"/>
            <a:r>
              <a:rPr lang="de-DE"/>
              <a:t>Unser Ziel – Der Gestikulaser</a:t>
            </a:r>
            <a:endParaRPr lang="en-GB"/>
          </a:p>
        </p:txBody>
      </p:sp>
      <p:pic>
        <p:nvPicPr>
          <p:cNvPr id="3" name="31300318_193942591402793_8736462134357000192_n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672" y="1397568"/>
            <a:ext cx="5202058" cy="5043263"/>
          </a:xfrm>
          <a:ln w="50804">
            <a:solidFill>
              <a:srgbClr val="FF8427"/>
            </a:solidFill>
            <a:prstDash val="solid"/>
          </a:ln>
          <a:effectLst>
            <a:outerShdw dist="38096" dir="2700000" algn="tl">
              <a:srgbClr val="000000">
                <a:alpha val="35000"/>
              </a:srgbClr>
            </a:outerShdw>
          </a:effectLst>
        </p:spPr>
      </p:pic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209504"/>
            <a:ext cx="4668524" cy="5231328"/>
          </a:xfrm>
        </p:spPr>
        <p:txBody>
          <a:bodyPr/>
          <a:lstStyle/>
          <a:p>
            <a:pPr marL="0" lvl="0" indent="0">
              <a:lnSpc>
                <a:spcPct val="70000"/>
              </a:lnSpc>
              <a:buNone/>
            </a:pPr>
            <a:endParaRPr lang="de-DE" sz="2600"/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Wir wollen eine portable und vielfältig einsetzbare intelligente Gestensteuerung entwerfen.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Hierbei sollen verschiedene Gesten einer Hand durch das Auswerten von Reflexionsmustern erkannt und basierend auf der Geste bestimmte Aktionen an einem Endgerät gesteuert werden.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Durch die Verwendung eines Sensorhandschuhs zu Beginn der Inbetriebnahme, kann die Gestenerkennung individuell auf den Benutzer angepasst werden.</a:t>
            </a:r>
            <a:endParaRPr lang="en-GB" sz="2600">
              <a:solidFill>
                <a:srgbClr val="D9D9D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813" y="1126906"/>
            <a:ext cx="2128192" cy="186596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71" y="1455843"/>
            <a:ext cx="8052197" cy="506497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Anlernphase</a:t>
            </a:r>
          </a:p>
        </p:txBody>
      </p:sp>
      <p:sp>
        <p:nvSpPr>
          <p:cNvPr id="5" name="Ovale Legende 17"/>
          <p:cNvSpPr/>
          <p:nvPr/>
        </p:nvSpPr>
        <p:spPr>
          <a:xfrm>
            <a:off x="1422376" y="1576672"/>
            <a:ext cx="2294860" cy="1152134"/>
          </a:xfrm>
          <a:custGeom>
            <a:avLst>
              <a:gd name="f0" fmla="val 19488"/>
              <a:gd name="f1" fmla="val 24263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Enthält Sensoren zur Erkennung der Handstellung wie Lagesensor, Gyroskop, Dehnmessstreifen etc.</a:t>
            </a:r>
            <a:endParaRPr lang="de-DE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Ovale Legende 17"/>
          <p:cNvSpPr/>
          <p:nvPr/>
        </p:nvSpPr>
        <p:spPr>
          <a:xfrm>
            <a:off x="5610804" y="4196145"/>
            <a:ext cx="1790797" cy="936107"/>
          </a:xfrm>
          <a:custGeom>
            <a:avLst>
              <a:gd name="f0" fmla="val 986"/>
              <a:gd name="f1" fmla="val 25189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Enthält viele Photodioden zur Erkennung von Lichtreflexionen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1354" y="1154960"/>
            <a:ext cx="2232224" cy="195718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Betrieb</a:t>
            </a:r>
          </a:p>
        </p:txBody>
      </p:sp>
      <p:pic>
        <p:nvPicPr>
          <p:cNvPr id="4" name="Bildschirmaufzeichnung 6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7667" y="1649065"/>
            <a:ext cx="7596661" cy="46423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Projektübersicht</a:t>
            </a:r>
          </a:p>
        </p:txBody>
      </p:sp>
      <p:sp>
        <p:nvSpPr>
          <p:cNvPr id="3" name="Chevron 3"/>
          <p:cNvSpPr/>
          <p:nvPr/>
        </p:nvSpPr>
        <p:spPr>
          <a:xfrm>
            <a:off x="48337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Chevron 4"/>
          <p:cNvSpPr/>
          <p:nvPr/>
        </p:nvSpPr>
        <p:spPr>
          <a:xfrm>
            <a:off x="127545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" name="Chevron 5"/>
          <p:cNvSpPr/>
          <p:nvPr/>
        </p:nvSpPr>
        <p:spPr>
          <a:xfrm>
            <a:off x="20675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Chevron 7"/>
          <p:cNvSpPr/>
          <p:nvPr/>
        </p:nvSpPr>
        <p:spPr>
          <a:xfrm>
            <a:off x="503545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7" name="Chevron 8"/>
          <p:cNvSpPr/>
          <p:nvPr/>
        </p:nvSpPr>
        <p:spPr>
          <a:xfrm>
            <a:off x="582754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8" name="Chevron 9"/>
          <p:cNvSpPr/>
          <p:nvPr/>
        </p:nvSpPr>
        <p:spPr>
          <a:xfrm>
            <a:off x="6619625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9" name="Chevron 10"/>
          <p:cNvSpPr/>
          <p:nvPr/>
        </p:nvSpPr>
        <p:spPr>
          <a:xfrm>
            <a:off x="741171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0" name="Chevron 11"/>
          <p:cNvSpPr/>
          <p:nvPr/>
        </p:nvSpPr>
        <p:spPr>
          <a:xfrm>
            <a:off x="820380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Chevron 12"/>
          <p:cNvSpPr/>
          <p:nvPr/>
        </p:nvSpPr>
        <p:spPr>
          <a:xfrm>
            <a:off x="899589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12" name="Group 23"/>
          <p:cNvGrpSpPr/>
          <p:nvPr/>
        </p:nvGrpSpPr>
        <p:grpSpPr>
          <a:xfrm>
            <a:off x="619103" y="1618862"/>
            <a:ext cx="2464829" cy="1268821"/>
            <a:chOff x="619103" y="1618862"/>
            <a:chExt cx="2464829" cy="1268821"/>
          </a:xfrm>
        </p:grpSpPr>
        <p:sp>
          <p:nvSpPr>
            <p:cNvPr id="13" name="TextBox 377"/>
            <p:cNvSpPr txBox="1"/>
            <p:nvPr/>
          </p:nvSpPr>
          <p:spPr>
            <a:xfrm>
              <a:off x="622267" y="1872023"/>
              <a:ext cx="246166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einem Handschuh aus hautähnlichem Material werden verschiedene Sensoren platziert, um Daten über die Position und Stellung der Hand einzusammeln.</a:t>
              </a:r>
            </a:p>
          </p:txBody>
        </p:sp>
        <p:sp>
          <p:nvSpPr>
            <p:cNvPr id="14" name="TextBox 378"/>
            <p:cNvSpPr txBox="1"/>
            <p:nvPr/>
          </p:nvSpPr>
          <p:spPr>
            <a:xfrm>
              <a:off x="619103" y="1618862"/>
              <a:ext cx="2464829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Auslegung des Sensorhandschuhs</a:t>
              </a:r>
            </a:p>
          </p:txBody>
        </p:sp>
      </p:grpSp>
      <p:grpSp>
        <p:nvGrpSpPr>
          <p:cNvPr id="15" name="Group 26"/>
          <p:cNvGrpSpPr/>
          <p:nvPr/>
        </p:nvGrpSpPr>
        <p:grpSpPr>
          <a:xfrm>
            <a:off x="4808820" y="1618862"/>
            <a:ext cx="2573414" cy="1261972"/>
            <a:chOff x="4808820" y="1618862"/>
            <a:chExt cx="2573414" cy="1261972"/>
          </a:xfrm>
        </p:grpSpPr>
        <p:sp>
          <p:nvSpPr>
            <p:cNvPr id="16" name="TextBox 380"/>
            <p:cNvSpPr txBox="1"/>
            <p:nvPr/>
          </p:nvSpPr>
          <p:spPr>
            <a:xfrm>
              <a:off x="4808820" y="1865174"/>
              <a:ext cx="253643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Mittels Machine Learning wird ein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Modell entwickelt, welches 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den Zusammenhang zwischen den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Reflexionsmustern und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der Position der Hand und beschreibt.</a:t>
              </a:r>
            </a:p>
          </p:txBody>
        </p:sp>
        <p:sp>
          <p:nvSpPr>
            <p:cNvPr id="17" name="TextBox 381"/>
            <p:cNvSpPr txBox="1"/>
            <p:nvPr/>
          </p:nvSpPr>
          <p:spPr>
            <a:xfrm>
              <a:off x="4808820" y="1618862"/>
              <a:ext cx="2573414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Entwicklung des Modells</a:t>
              </a:r>
            </a:p>
          </p:txBody>
        </p:sp>
      </p:grpSp>
      <p:grpSp>
        <p:nvGrpSpPr>
          <p:cNvPr id="18" name="Group 29"/>
          <p:cNvGrpSpPr/>
          <p:nvPr/>
        </p:nvGrpSpPr>
        <p:grpSpPr>
          <a:xfrm>
            <a:off x="9194621" y="1510076"/>
            <a:ext cx="2271570" cy="1638156"/>
            <a:chOff x="9194621" y="1510076"/>
            <a:chExt cx="2271570" cy="1638156"/>
          </a:xfrm>
        </p:grpSpPr>
        <p:sp>
          <p:nvSpPr>
            <p:cNvPr id="19" name="TextBox 383"/>
            <p:cNvSpPr txBox="1"/>
            <p:nvPr/>
          </p:nvSpPr>
          <p:spPr>
            <a:xfrm>
              <a:off x="9197785" y="1763237"/>
              <a:ext cx="2238926" cy="1384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Sobald genug Daten über Position und Stellung der Hand und die daraus resultierende Reflexionen gesammelt wurden, ist der Sensorhandschuh nicht mehr erforderlich um die Gesten zu erkennen.</a:t>
              </a:r>
            </a:p>
          </p:txBody>
        </p:sp>
        <p:sp>
          <p:nvSpPr>
            <p:cNvPr id="20" name="TextBox 384"/>
            <p:cNvSpPr txBox="1"/>
            <p:nvPr/>
          </p:nvSpPr>
          <p:spPr>
            <a:xfrm>
              <a:off x="9194621" y="1510076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Gestenerkennung</a:t>
              </a:r>
            </a:p>
          </p:txBody>
        </p:sp>
      </p:grpSp>
      <p:grpSp>
        <p:nvGrpSpPr>
          <p:cNvPr id="21" name="Group 32"/>
          <p:cNvGrpSpPr/>
          <p:nvPr/>
        </p:nvGrpSpPr>
        <p:grpSpPr>
          <a:xfrm>
            <a:off x="7075810" y="4949034"/>
            <a:ext cx="2271570" cy="1268830"/>
            <a:chOff x="7075810" y="4949034"/>
            <a:chExt cx="2271570" cy="1268830"/>
          </a:xfrm>
        </p:grpSpPr>
        <p:sp>
          <p:nvSpPr>
            <p:cNvPr id="22" name="TextBox 386"/>
            <p:cNvSpPr txBox="1"/>
            <p:nvPr/>
          </p:nvSpPr>
          <p:spPr>
            <a:xfrm>
              <a:off x="7078973" y="520220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Verschiedene Gesten werden mehrmals wiederholt, um genug Daten zu sammeln und dadurch das entwickelte Modell zu trainieren und zu verfeinern.</a:t>
              </a:r>
            </a:p>
          </p:txBody>
        </p:sp>
        <p:sp>
          <p:nvSpPr>
            <p:cNvPr id="23" name="TextBox 387"/>
            <p:cNvSpPr txBox="1"/>
            <p:nvPr/>
          </p:nvSpPr>
          <p:spPr>
            <a:xfrm>
              <a:off x="7075810" y="4949034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Trainingsphase</a:t>
              </a:r>
            </a:p>
          </p:txBody>
        </p:sp>
      </p:grpSp>
      <p:grpSp>
        <p:nvGrpSpPr>
          <p:cNvPr id="24" name="Group 35"/>
          <p:cNvGrpSpPr/>
          <p:nvPr/>
        </p:nvGrpSpPr>
        <p:grpSpPr>
          <a:xfrm>
            <a:off x="2874105" y="4945523"/>
            <a:ext cx="2271570" cy="1268821"/>
            <a:chOff x="2874105" y="4945523"/>
            <a:chExt cx="2271570" cy="1268821"/>
          </a:xfrm>
        </p:grpSpPr>
        <p:sp>
          <p:nvSpPr>
            <p:cNvPr id="25" name="TextBox 389"/>
            <p:cNvSpPr txBox="1"/>
            <p:nvPr/>
          </p:nvSpPr>
          <p:spPr>
            <a:xfrm>
              <a:off x="2877269" y="519868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einer Platte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werden mehrere Photodioden befestigt, mit deren Hilfe das von der Hand des Benutzers reflektierte Licht detektiert werden kann.</a:t>
              </a:r>
            </a:p>
          </p:txBody>
        </p:sp>
        <p:sp>
          <p:nvSpPr>
            <p:cNvPr id="26" name="TextBox 390"/>
            <p:cNvSpPr txBox="1"/>
            <p:nvPr/>
          </p:nvSpPr>
          <p:spPr>
            <a:xfrm>
              <a:off x="2874105" y="4945523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Aufbau der Photodioden</a:t>
              </a:r>
            </a:p>
          </p:txBody>
        </p:sp>
      </p:grpSp>
      <p:sp>
        <p:nvSpPr>
          <p:cNvPr id="27" name="Chevron 44"/>
          <p:cNvSpPr/>
          <p:nvPr/>
        </p:nvSpPr>
        <p:spPr>
          <a:xfrm>
            <a:off x="0" y="3068113"/>
            <a:ext cx="819201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819200"/>
              <a:gd name="f4" fmla="val 1800200"/>
              <a:gd name="f5" fmla="val 136829"/>
              <a:gd name="f6" fmla="val 900100"/>
              <a:gd name="f7" fmla="val 1361042"/>
              <a:gd name="f8" fmla="val 349443"/>
              <a:gd name="f9" fmla="val 439158"/>
              <a:gd name="f10" fmla="*/ f0 1 819200"/>
              <a:gd name="f11" fmla="*/ f1 1 1800200"/>
              <a:gd name="f12" fmla="+- f4 0 f2"/>
              <a:gd name="f13" fmla="+- f3 0 f2"/>
              <a:gd name="f14" fmla="*/ f13 1 819200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819200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5" y="f4"/>
                </a:lnTo>
                <a:lnTo>
                  <a:pt x="f2" y="f4"/>
                </a:lnTo>
                <a:lnTo>
                  <a:pt x="f2" y="f7"/>
                </a:lnTo>
                <a:lnTo>
                  <a:pt x="f8" y="f6"/>
                </a:lnTo>
                <a:lnTo>
                  <a:pt x="f2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8" name="Chevron 45"/>
          <p:cNvSpPr/>
          <p:nvPr/>
        </p:nvSpPr>
        <p:spPr>
          <a:xfrm>
            <a:off x="11253740" y="3068113"/>
            <a:ext cx="938256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938256"/>
              <a:gd name="f4" fmla="val 1800200"/>
              <a:gd name="f5" fmla="val 469757"/>
              <a:gd name="f6" fmla="val 617986"/>
              <a:gd name="f7" fmla="val 1182214"/>
              <a:gd name="f8" fmla="val 682371"/>
              <a:gd name="f9" fmla="val 900100"/>
              <a:gd name="f10" fmla="*/ f0 1 938256"/>
              <a:gd name="f11" fmla="*/ f1 1 1800200"/>
              <a:gd name="f12" fmla="+- f4 0 f2"/>
              <a:gd name="f13" fmla="+- f3 0 f2"/>
              <a:gd name="f14" fmla="*/ f13 1 938256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938256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3" y="f7"/>
                </a:lnTo>
                <a:lnTo>
                  <a:pt x="f5" y="f4"/>
                </a:lnTo>
                <a:lnTo>
                  <a:pt x="f2" y="f4"/>
                </a:lnTo>
                <a:lnTo>
                  <a:pt x="f8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9" name="Chevron 45"/>
          <p:cNvSpPr/>
          <p:nvPr/>
        </p:nvSpPr>
        <p:spPr>
          <a:xfrm>
            <a:off x="11940482" y="3068113"/>
            <a:ext cx="251524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251520"/>
              <a:gd name="f4" fmla="val 1800200"/>
              <a:gd name="f5" fmla="val 1468426"/>
              <a:gd name="f6" fmla="val 331774"/>
              <a:gd name="f7" fmla="*/ f0 1 251520"/>
              <a:gd name="f8" fmla="*/ f1 1 1800200"/>
              <a:gd name="f9" fmla="+- f4 0 f2"/>
              <a:gd name="f10" fmla="+- f3 0 f2"/>
              <a:gd name="f11" fmla="*/ f10 1 251520"/>
              <a:gd name="f12" fmla="*/ f9 1 1800200"/>
              <a:gd name="f13" fmla="*/ f2 1 f11"/>
              <a:gd name="f14" fmla="*/ f3 1 f11"/>
              <a:gd name="f15" fmla="*/ f2 1 f12"/>
              <a:gd name="f16" fmla="*/ f4 1 f12"/>
              <a:gd name="f17" fmla="*/ f13 f7 1"/>
              <a:gd name="f18" fmla="*/ f14 f7 1"/>
              <a:gd name="f19" fmla="*/ f16 f8 1"/>
              <a:gd name="f20" fmla="*/ f15 f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7" t="f20" r="f18" b="f19"/>
            <a:pathLst>
              <a:path w="251520" h="1800200">
                <a:moveTo>
                  <a:pt x="f3" y="f5"/>
                </a:moveTo>
                <a:lnTo>
                  <a:pt x="f3" y="f4"/>
                </a:lnTo>
                <a:lnTo>
                  <a:pt x="f2" y="f4"/>
                </a:lnTo>
                <a:close/>
                <a:moveTo>
                  <a:pt x="f2" y="f2"/>
                </a:moveTo>
                <a:lnTo>
                  <a:pt x="f3" y="f2"/>
                </a:lnTo>
                <a:lnTo>
                  <a:pt x="f3" y="f6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Chevron 44"/>
          <p:cNvSpPr/>
          <p:nvPr/>
        </p:nvSpPr>
        <p:spPr>
          <a:xfrm>
            <a:off x="0" y="3683258"/>
            <a:ext cx="175098" cy="461936"/>
          </a:xfrm>
          <a:custGeom>
            <a:avLst/>
            <a:gdLst>
              <a:gd name="f0" fmla="val w"/>
              <a:gd name="f1" fmla="val h"/>
              <a:gd name="f2" fmla="val 0"/>
              <a:gd name="f3" fmla="val 134169"/>
              <a:gd name="f4" fmla="val 353958"/>
              <a:gd name="f5" fmla="val 176979"/>
              <a:gd name="f6" fmla="*/ f0 1 134169"/>
              <a:gd name="f7" fmla="*/ f1 1 353958"/>
              <a:gd name="f8" fmla="+- f4 0 f2"/>
              <a:gd name="f9" fmla="+- f3 0 f2"/>
              <a:gd name="f10" fmla="*/ f9 1 134169"/>
              <a:gd name="f11" fmla="*/ f8 1 353958"/>
              <a:gd name="f12" fmla="*/ f2 1 f10"/>
              <a:gd name="f13" fmla="*/ f3 1 f10"/>
              <a:gd name="f14" fmla="*/ f2 1 f11"/>
              <a:gd name="f15" fmla="*/ f4 1 f11"/>
              <a:gd name="f16" fmla="*/ f12 f6 1"/>
              <a:gd name="f17" fmla="*/ f13 f6 1"/>
              <a:gd name="f18" fmla="*/ f15 f7 1"/>
              <a:gd name="f19" fmla="*/ f14 f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9" r="f17" b="f18"/>
            <a:pathLst>
              <a:path w="134169" h="353958">
                <a:moveTo>
                  <a:pt x="f2" y="f2"/>
                </a:moveTo>
                <a:lnTo>
                  <a:pt x="f3" y="f5"/>
                </a:lnTo>
                <a:lnTo>
                  <a:pt x="f2" y="f4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1" name="Chevron 6"/>
          <p:cNvSpPr/>
          <p:nvPr/>
        </p:nvSpPr>
        <p:spPr>
          <a:xfrm>
            <a:off x="28362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2" name="Chevron 7"/>
          <p:cNvSpPr/>
          <p:nvPr/>
        </p:nvSpPr>
        <p:spPr>
          <a:xfrm>
            <a:off x="362833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3" name="Chevron 8"/>
          <p:cNvSpPr/>
          <p:nvPr/>
        </p:nvSpPr>
        <p:spPr>
          <a:xfrm>
            <a:off x="439542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4" name="Chevron 11"/>
          <p:cNvSpPr/>
          <p:nvPr/>
        </p:nvSpPr>
        <p:spPr>
          <a:xfrm>
            <a:off x="972877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5" name="Chevron 12"/>
          <p:cNvSpPr/>
          <p:nvPr/>
        </p:nvSpPr>
        <p:spPr>
          <a:xfrm>
            <a:off x="1052085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6" name="Oval 13"/>
          <p:cNvSpPr/>
          <p:nvPr/>
        </p:nvSpPr>
        <p:spPr>
          <a:xfrm>
            <a:off x="1270366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226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7" name="Oval 14"/>
          <p:cNvSpPr/>
          <p:nvPr/>
        </p:nvSpPr>
        <p:spPr>
          <a:xfrm>
            <a:off x="5485394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BD4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8" name="Oval 15"/>
          <p:cNvSpPr/>
          <p:nvPr/>
        </p:nvSpPr>
        <p:spPr>
          <a:xfrm>
            <a:off x="3377875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E84C2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9" name="Oval 16"/>
          <p:cNvSpPr/>
          <p:nvPr/>
        </p:nvSpPr>
        <p:spPr>
          <a:xfrm>
            <a:off x="7592903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649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0" name="Oval 17"/>
          <p:cNvSpPr/>
          <p:nvPr/>
        </p:nvSpPr>
        <p:spPr>
          <a:xfrm>
            <a:off x="9700412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842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1" name="Donut 15"/>
          <p:cNvSpPr/>
          <p:nvPr/>
        </p:nvSpPr>
        <p:spPr>
          <a:xfrm>
            <a:off x="7891226" y="3640089"/>
            <a:ext cx="662583" cy="657965"/>
          </a:xfrm>
          <a:custGeom>
            <a:avLst/>
            <a:gdLst>
              <a:gd name="f0" fmla="val w"/>
              <a:gd name="f1" fmla="val h"/>
              <a:gd name="f2" fmla="val 0"/>
              <a:gd name="f3" fmla="val 3821708"/>
              <a:gd name="f4" fmla="val 3795110"/>
              <a:gd name="f5" fmla="val 1910854"/>
              <a:gd name="f6" fmla="val 903842"/>
              <a:gd name="f7" fmla="val 1793831"/>
              <a:gd name="f8" fmla="val 1129420"/>
              <a:gd name="f9" fmla="val 1791613"/>
              <a:gd name="f10" fmla="val 1791892"/>
              <a:gd name="f11" fmla="val 1133157"/>
              <a:gd name="f12" fmla="val 1133695"/>
              <a:gd name="f13" fmla="val 1791933"/>
              <a:gd name="f14" fmla="val 1833002"/>
              <a:gd name="f15" fmla="val 1683464"/>
              <a:gd name="f16" fmla="val 1744939"/>
              <a:gd name="f17" fmla="val 1714584"/>
              <a:gd name="f18" fmla="val 1682254"/>
              <a:gd name="f19" fmla="val 1798749"/>
              <a:gd name="f20" fmla="val 1897555"/>
              <a:gd name="f21" fmla="val 2023808"/>
              <a:gd name="f22" fmla="val 1784602"/>
              <a:gd name="f23" fmla="val 2126156"/>
              <a:gd name="f24" fmla="val 1910855"/>
              <a:gd name="f25" fmla="val 1975561"/>
              <a:gd name="f26" fmla="val 2033988"/>
              <a:gd name="f27" fmla="val 2099273"/>
              <a:gd name="f28" fmla="val 2075304"/>
              <a:gd name="f29" fmla="val 2055803"/>
              <a:gd name="f30" fmla="val 2443125"/>
              <a:gd name="f31" fmla="val 2288080"/>
              <a:gd name="f32" fmla="val 2443003"/>
              <a:gd name="f33" fmla="val 2288309"/>
              <a:gd name="f34" fmla="val 2443494"/>
              <a:gd name="f35" fmla="val 2288314"/>
              <a:gd name="f36" fmla="val 2446061"/>
              <a:gd name="f37" fmla="val 2289935"/>
              <a:gd name="f38" fmla="val 2446904"/>
              <a:gd name="f39" fmla="val 2288348"/>
              <a:gd name="f40" fmla="val 2652725"/>
              <a:gd name="f41" fmla="val 2290436"/>
              <a:gd name="f42" fmla="val 2535900"/>
              <a:gd name="f43" fmla="val 2120971"/>
              <a:gd name="f44" fmla="val 2536744"/>
              <a:gd name="f45" fmla="val 2119385"/>
              <a:gd name="f46" fmla="val 2533964"/>
              <a:gd name="f47" fmla="val 2118163"/>
              <a:gd name="f48" fmla="val 2533686"/>
              <a:gd name="f49" fmla="val 2117759"/>
              <a:gd name="f50" fmla="val 2533565"/>
              <a:gd name="f51" fmla="val 2117988"/>
              <a:gd name="f52" fmla="val 2134900"/>
              <a:gd name="f53" fmla="val 1942755"/>
              <a:gd name="f54" fmla="val 2137918"/>
              <a:gd name="f55" fmla="val 1928156"/>
              <a:gd name="f56" fmla="val 2139456"/>
              <a:gd name="f57" fmla="val 1913035"/>
              <a:gd name="f58" fmla="val 1798748"/>
              <a:gd name="f59" fmla="val 2076770"/>
              <a:gd name="f60" fmla="val 1714583"/>
              <a:gd name="f61" fmla="val 1988706"/>
              <a:gd name="f62" fmla="val 1683463"/>
              <a:gd name="f63" fmla="val 2029775"/>
              <a:gd name="f64" fmla="val 2030094"/>
              <a:gd name="f65" fmla="val 2029815"/>
              <a:gd name="f66" fmla="val 2027877"/>
              <a:gd name="f67" fmla="val 565406"/>
              <a:gd name="f68" fmla="val 2646579"/>
              <a:gd name="f69" fmla="val 3243002"/>
              <a:gd name="f70" fmla="val 1161829"/>
              <a:gd name="f71" fmla="val 1897554"/>
              <a:gd name="f72" fmla="val 2633279"/>
              <a:gd name="f73" fmla="val 3229702"/>
              <a:gd name="f74" fmla="val 1175129"/>
              <a:gd name="f75" fmla="val 578706"/>
              <a:gd name="f76" fmla="val 1766837"/>
              <a:gd name="f77" fmla="val 367010"/>
              <a:gd name="f78" fmla="val 1050362"/>
              <a:gd name="f79" fmla="val 432397"/>
              <a:gd name="f80" fmla="val 475174"/>
              <a:gd name="f81" fmla="val 981146"/>
              <a:gd name="f82" fmla="val 377476"/>
              <a:gd name="f83" fmla="val 1681610"/>
              <a:gd name="f84" fmla="val 426306"/>
              <a:gd name="f85" fmla="val 510474"/>
              <a:gd name="f86" fmla="val 1746088"/>
              <a:gd name="f87" fmla="val 1825626"/>
              <a:gd name="f88" fmla="val 1905164"/>
              <a:gd name="f89" fmla="val 1969642"/>
              <a:gd name="f90" fmla="val 364094"/>
              <a:gd name="f91" fmla="val 398055"/>
              <a:gd name="f92" fmla="val 2738400"/>
              <a:gd name="f93" fmla="val 1003246"/>
              <a:gd name="f94" fmla="val 3359660"/>
              <a:gd name="f95" fmla="val 1769417"/>
              <a:gd name="f96" fmla="val 3427809"/>
              <a:gd name="f97" fmla="val 3382101"/>
              <a:gd name="f98" fmla="val 3297933"/>
              <a:gd name="f99" fmla="val 1833895"/>
              <a:gd name="f100" fmla="val 3229701"/>
              <a:gd name="f101" fmla="val 1913433"/>
              <a:gd name="f102" fmla="val 1992971"/>
              <a:gd name="f103" fmla="val 2057449"/>
              <a:gd name="f104" fmla="val 3427707"/>
              <a:gd name="f105" fmla="val 2804164"/>
              <a:gd name="f106" fmla="val 3358467"/>
              <a:gd name="f107" fmla="val 3396856"/>
              <a:gd name="f108" fmla="val 2764020"/>
              <a:gd name="f109" fmla="val 3455018"/>
              <a:gd name="f110" fmla="val 2020616"/>
              <a:gd name="f111" fmla="val 3395402"/>
              <a:gd name="f112" fmla="val 3311234"/>
              <a:gd name="f113" fmla="val 1956138"/>
              <a:gd name="f114" fmla="val 1876600"/>
              <a:gd name="f115" fmla="val 1797062"/>
              <a:gd name="f116" fmla="val 1732584"/>
              <a:gd name="f117" fmla="val 3451747"/>
              <a:gd name="f118" fmla="val 3374444"/>
              <a:gd name="f119" fmla="val 1008025"/>
              <a:gd name="f120" fmla="val 2788738"/>
              <a:gd name="f121" fmla="val 434055"/>
              <a:gd name="f122" fmla="val 2054869"/>
              <a:gd name="f123" fmla="val 367632"/>
              <a:gd name="f124" fmla="val 407296"/>
              <a:gd name="f125" fmla="val 491464"/>
              <a:gd name="f126" fmla="val 1990391"/>
              <a:gd name="f127" fmla="val 559696"/>
              <a:gd name="f128" fmla="val 1910853"/>
              <a:gd name="f129" fmla="val 1831315"/>
              <a:gd name="f130" fmla="val 2966190"/>
              <a:gd name="f131" fmla="val 849564"/>
              <a:gd name="f132" fmla="val 2945546"/>
              <a:gd name="f133" fmla="val 855518"/>
              <a:gd name="f134" fmla="*/ f0 1 3821708"/>
              <a:gd name="f135" fmla="*/ f1 1 3795110"/>
              <a:gd name="f136" fmla="+- f4 0 f2"/>
              <a:gd name="f137" fmla="+- f3 0 f2"/>
              <a:gd name="f138" fmla="*/ f137 1 3821708"/>
              <a:gd name="f139" fmla="*/ f136 1 3795110"/>
              <a:gd name="f140" fmla="*/ f2 1 f138"/>
              <a:gd name="f141" fmla="*/ f3 1 f138"/>
              <a:gd name="f142" fmla="*/ f2 1 f139"/>
              <a:gd name="f143" fmla="*/ f4 1 f139"/>
              <a:gd name="f144" fmla="*/ f140 f134 1"/>
              <a:gd name="f145" fmla="*/ f141 f134 1"/>
              <a:gd name="f146" fmla="*/ f143 f135 1"/>
              <a:gd name="f147" fmla="*/ f142 f13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44" t="f147" r="f145" b="f146"/>
            <a:pathLst>
              <a:path w="3821708" h="3795110">
                <a:moveTo>
                  <a:pt x="f5" y="f6"/>
                </a:moveTo>
                <a:lnTo>
                  <a:pt x="f7" y="f8"/>
                </a:lnTo>
                <a:lnTo>
                  <a:pt x="f9" y="f8"/>
                </a:lnTo>
                <a:lnTo>
                  <a:pt x="f10" y="f11"/>
                </a:lnTo>
                <a:lnTo>
                  <a:pt x="f9" y="f12"/>
                </a:lnTo>
                <a:lnTo>
                  <a:pt x="f13" y="f12"/>
                </a:lnTo>
                <a:lnTo>
                  <a:pt x="f14" y="f15"/>
                </a:lnTo>
                <a:cubicBezTo>
                  <a:pt x="f16" y="f17"/>
                  <a:pt x="f18" y="f19"/>
                  <a:pt x="f18" y="f20"/>
                </a:cubicBezTo>
                <a:cubicBezTo>
                  <a:pt x="f18" y="f21"/>
                  <a:pt x="f22" y="f23"/>
                  <a:pt x="f24" y="f23"/>
                </a:cubicBezTo>
                <a:cubicBezTo>
                  <a:pt x="f25" y="f23"/>
                  <a:pt x="f26" y="f27"/>
                  <a:pt x="f28" y="f29"/>
                </a:cubicBezTo>
                <a:lnTo>
                  <a:pt x="f30" y="f31"/>
                </a:lnTo>
                <a:lnTo>
                  <a:pt x="f32" y="f33"/>
                </a:lnTo>
                <a:lnTo>
                  <a:pt x="f34" y="f35"/>
                </a:lnTo>
                <a:lnTo>
                  <a:pt x="f36" y="f37"/>
                </a:lnTo>
                <a:lnTo>
                  <a:pt x="f38" y="f39"/>
                </a:lnTo>
                <a:lnTo>
                  <a:pt x="f40" y="f41"/>
                </a:lnTo>
                <a:lnTo>
                  <a:pt x="f42" y="f43"/>
                </a:lnTo>
                <a:lnTo>
                  <a:pt x="f44" y="f45"/>
                </a:lnTo>
                <a:lnTo>
                  <a:pt x="f46" y="f47"/>
                </a:lnTo>
                <a:lnTo>
                  <a:pt x="f48" y="f49"/>
                </a:lnTo>
                <a:lnTo>
                  <a:pt x="f50" y="f51"/>
                </a:lnTo>
                <a:lnTo>
                  <a:pt x="f52" y="f53"/>
                </a:lnTo>
                <a:cubicBezTo>
                  <a:pt x="f54" y="f55"/>
                  <a:pt x="f56" y="f57"/>
                  <a:pt x="f56" y="f20"/>
                </a:cubicBezTo>
                <a:cubicBezTo>
                  <a:pt x="f56" y="f58"/>
                  <a:pt x="f59" y="f60"/>
                  <a:pt x="f61" y="f62"/>
                </a:cubicBezTo>
                <a:lnTo>
                  <a:pt x="f63" y="f12"/>
                </a:lnTo>
                <a:lnTo>
                  <a:pt x="f64" y="f12"/>
                </a:lnTo>
                <a:lnTo>
                  <a:pt x="f65" y="f11"/>
                </a:lnTo>
                <a:lnTo>
                  <a:pt x="f64" y="f8"/>
                </a:lnTo>
                <a:lnTo>
                  <a:pt x="f66" y="f8"/>
                </a:lnTo>
                <a:close/>
                <a:moveTo>
                  <a:pt x="f5" y="f67"/>
                </a:moveTo>
                <a:cubicBezTo>
                  <a:pt x="f68" y="f67"/>
                  <a:pt x="f69" y="f70"/>
                  <a:pt x="f69" y="f71"/>
                </a:cubicBezTo>
                <a:cubicBezTo>
                  <a:pt x="f69" y="f72"/>
                  <a:pt x="f68" y="f73"/>
                  <a:pt x="f5" y="f73"/>
                </a:cubicBezTo>
                <a:cubicBezTo>
                  <a:pt x="f74" y="f73"/>
                  <a:pt x="f75" y="f72"/>
                  <a:pt x="f75" y="f71"/>
                </a:cubicBezTo>
                <a:cubicBezTo>
                  <a:pt x="f75" y="f70"/>
                  <a:pt x="f74" y="f67"/>
                  <a:pt x="f5" y="f67"/>
                </a:cubicBezTo>
                <a:close/>
                <a:moveTo>
                  <a:pt x="f76" y="f77"/>
                </a:moveTo>
                <a:cubicBezTo>
                  <a:pt x="f78" y="f79"/>
                  <a:pt x="f80" y="f81"/>
                  <a:pt x="f82" y="f83"/>
                </a:cubicBezTo>
                <a:lnTo>
                  <a:pt x="f84" y="f83"/>
                </a:lnTo>
                <a:cubicBezTo>
                  <a:pt x="f85" y="f83"/>
                  <a:pt x="f75" y="f86"/>
                  <a:pt x="f75" y="f87"/>
                </a:cubicBezTo>
                <a:cubicBezTo>
                  <a:pt x="f75" y="f88"/>
                  <a:pt x="f85" y="f89"/>
                  <a:pt x="f84" y="f89"/>
                </a:cubicBezTo>
                <a:lnTo>
                  <a:pt x="f90" y="f89"/>
                </a:lnTo>
                <a:cubicBezTo>
                  <a:pt x="f91" y="f92"/>
                  <a:pt x="f93" y="f94"/>
                  <a:pt x="f95" y="f96"/>
                </a:cubicBezTo>
                <a:lnTo>
                  <a:pt x="f95" y="f97"/>
                </a:lnTo>
                <a:cubicBezTo>
                  <a:pt x="f95" y="f98"/>
                  <a:pt x="f99" y="f100"/>
                  <a:pt x="f101" y="f100"/>
                </a:cubicBezTo>
                <a:cubicBezTo>
                  <a:pt x="f102" y="f100"/>
                  <a:pt x="f103" y="f98"/>
                  <a:pt x="f103" y="f97"/>
                </a:cubicBezTo>
                <a:lnTo>
                  <a:pt x="f103" y="f104"/>
                </a:lnTo>
                <a:cubicBezTo>
                  <a:pt x="f105" y="f106"/>
                  <a:pt x="f107" y="f108"/>
                  <a:pt x="f109" y="f110"/>
                </a:cubicBezTo>
                <a:lnTo>
                  <a:pt x="f111" y="f110"/>
                </a:lnTo>
                <a:cubicBezTo>
                  <a:pt x="f112" y="f110"/>
                  <a:pt x="f69" y="f113"/>
                  <a:pt x="f69" y="f114"/>
                </a:cubicBezTo>
                <a:cubicBezTo>
                  <a:pt x="f69" y="f115"/>
                  <a:pt x="f112" y="f116"/>
                  <a:pt x="f111" y="f116"/>
                </a:cubicBezTo>
                <a:lnTo>
                  <a:pt x="f117" y="f116"/>
                </a:lnTo>
                <a:cubicBezTo>
                  <a:pt x="f118" y="f119"/>
                  <a:pt x="f120" y="f121"/>
                  <a:pt x="f122" y="f123"/>
                </a:cubicBezTo>
                <a:lnTo>
                  <a:pt x="f122" y="f124"/>
                </a:lnTo>
                <a:cubicBezTo>
                  <a:pt x="f122" y="f125"/>
                  <a:pt x="f126" y="f127"/>
                  <a:pt x="f128" y="f127"/>
                </a:cubicBezTo>
                <a:cubicBezTo>
                  <a:pt x="f129" y="f127"/>
                  <a:pt x="f76" y="f125"/>
                  <a:pt x="f76" y="f124"/>
                </a:cubicBezTo>
                <a:close/>
                <a:moveTo>
                  <a:pt x="f5" y="f2"/>
                </a:moveTo>
                <a:cubicBezTo>
                  <a:pt x="f130" y="f2"/>
                  <a:pt x="f3" y="f131"/>
                  <a:pt x="f3" y="f20"/>
                </a:cubicBezTo>
                <a:cubicBezTo>
                  <a:pt x="f3" y="f132"/>
                  <a:pt x="f130" y="f4"/>
                  <a:pt x="f5" y="f4"/>
                </a:cubicBezTo>
                <a:cubicBezTo>
                  <a:pt x="f133" y="f4"/>
                  <a:pt x="f2" y="f132"/>
                  <a:pt x="f2" y="f20"/>
                </a:cubicBezTo>
                <a:cubicBezTo>
                  <a:pt x="f2" y="f131"/>
                  <a:pt x="f133" y="f2"/>
                  <a:pt x="f5" y="f2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2" name="Text Placeholder 52"/>
          <p:cNvSpPr txBox="1"/>
          <p:nvPr/>
        </p:nvSpPr>
        <p:spPr>
          <a:xfrm>
            <a:off x="883667" y="970580"/>
            <a:ext cx="12191996" cy="4193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Die Realisierung der Gestenerkennung erfolgt in 5 Schritten:</a:t>
            </a:r>
          </a:p>
        </p:txBody>
      </p:sp>
      <p:pic>
        <p:nvPicPr>
          <p:cNvPr id="43" name="Grafik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070" y="3412559"/>
            <a:ext cx="809527" cy="114737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4" name="Grafik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605" y="4059807"/>
            <a:ext cx="264526" cy="2645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5" name="Oval 21"/>
          <p:cNvSpPr/>
          <p:nvPr/>
        </p:nvSpPr>
        <p:spPr>
          <a:xfrm rot="20700014">
            <a:off x="5638749" y="3523805"/>
            <a:ext cx="980200" cy="859069"/>
          </a:xfrm>
          <a:custGeom>
            <a:avLst/>
            <a:gdLst>
              <a:gd name="f0" fmla="val w"/>
              <a:gd name="f1" fmla="val h"/>
              <a:gd name="f2" fmla="val 0"/>
              <a:gd name="f3" fmla="val 4088377"/>
              <a:gd name="f4" fmla="val 3321003"/>
              <a:gd name="f5" fmla="val 1365628"/>
              <a:gd name="f6" fmla="val 1622218"/>
              <a:gd name="f7" fmla="val 1121373"/>
              <a:gd name="f8" fmla="val 1556771"/>
              <a:gd name="f9" fmla="val 870309"/>
              <a:gd name="f10" fmla="val 1701722"/>
              <a:gd name="f11" fmla="val 804861"/>
              <a:gd name="f12" fmla="val 1945977"/>
              <a:gd name="f13" fmla="val 739413"/>
              <a:gd name="f14" fmla="val 2190232"/>
              <a:gd name="f15" fmla="val 884365"/>
              <a:gd name="f16" fmla="val 2441296"/>
              <a:gd name="f17" fmla="val 1128620"/>
              <a:gd name="f18" fmla="val 2506744"/>
              <a:gd name="f19" fmla="val 1372875"/>
              <a:gd name="f20" fmla="val 2572191"/>
              <a:gd name="f21" fmla="val 1623939"/>
              <a:gd name="f22" fmla="val 2427240"/>
              <a:gd name="f23" fmla="val 1689387"/>
              <a:gd name="f24" fmla="val 2182985"/>
              <a:gd name="f25" fmla="val 1754835"/>
              <a:gd name="f26" fmla="val 1938730"/>
              <a:gd name="f27" fmla="val 1609883"/>
              <a:gd name="f28" fmla="val 1687666"/>
              <a:gd name="f29" fmla="val 1447099"/>
              <a:gd name="f30" fmla="val 1318163"/>
              <a:gd name="f31" fmla="val 1859279"/>
              <a:gd name="f32" fmla="val 1428606"/>
              <a:gd name="f33" fmla="val 2103885"/>
              <a:gd name="f34" fmla="val 1852277"/>
              <a:gd name="f35" fmla="val 1993442"/>
              <a:gd name="f36" fmla="val 2264456"/>
              <a:gd name="f37" fmla="val 1882999"/>
              <a:gd name="f38" fmla="val 2676636"/>
              <a:gd name="f39" fmla="val 1459328"/>
              <a:gd name="f40" fmla="val 2921242"/>
              <a:gd name="f41" fmla="val 1047149"/>
              <a:gd name="f42" fmla="val 2810799"/>
              <a:gd name="f43" fmla="val 634969"/>
              <a:gd name="f44" fmla="val 2700356"/>
              <a:gd name="f45" fmla="val 390363"/>
              <a:gd name="f46" fmla="val 2276685"/>
              <a:gd name="f47" fmla="val 500806"/>
              <a:gd name="f48" fmla="val 1864505"/>
              <a:gd name="f49" fmla="val 611249"/>
              <a:gd name="f50" fmla="val 1452326"/>
              <a:gd name="f51" fmla="val 1034920"/>
              <a:gd name="f52" fmla="val 1207720"/>
              <a:gd name="f53" fmla="val 1476725"/>
              <a:gd name="f54" fmla="val 1207597"/>
              <a:gd name="f55" fmla="val 1003481"/>
              <a:gd name="f56" fmla="val 1080792"/>
              <a:gd name="f57" fmla="val 517045"/>
              <a:gd name="f58" fmla="val 1361635"/>
              <a:gd name="f59" fmla="val 390240"/>
              <a:gd name="f60" fmla="val 1834879"/>
              <a:gd name="f61" fmla="val 263435"/>
              <a:gd name="f62" fmla="val 2308124"/>
              <a:gd name="f63" fmla="val 544279"/>
              <a:gd name="f64" fmla="val 2794559"/>
              <a:gd name="f65" fmla="val 1017523"/>
              <a:gd name="f66" fmla="val 2921365"/>
              <a:gd name="f67" fmla="val 1490767"/>
              <a:gd name="f68" fmla="val 3048170"/>
              <a:gd name="f69" fmla="val 1977202"/>
              <a:gd name="f70" fmla="val 2767326"/>
              <a:gd name="f71" fmla="val 2104008"/>
              <a:gd name="f72" fmla="val 2294082"/>
              <a:gd name="f73" fmla="val 2230813"/>
              <a:gd name="f74" fmla="val 1820838"/>
              <a:gd name="f75" fmla="val 1949969"/>
              <a:gd name="f76" fmla="val 1334403"/>
              <a:gd name="f77" fmla="val 3290290"/>
              <a:gd name="f78" fmla="val 1590224"/>
              <a:gd name="f79" fmla="val 3269727"/>
              <a:gd name="f80" fmla="val 1586016"/>
              <a:gd name="f81" fmla="val 3248437"/>
              <a:gd name="f82" fmla="val 1583806"/>
              <a:gd name="f83" fmla="val 3226630"/>
              <a:gd name="f84" fmla="val 3052179"/>
              <a:gd name="f85" fmla="val 2910758"/>
              <a:gd name="f86" fmla="val 1725227"/>
              <a:gd name="f87" fmla="val 1899678"/>
              <a:gd name="f88" fmla="val 2074130"/>
              <a:gd name="f89" fmla="val 2215551"/>
              <a:gd name="f90" fmla="val 2215550"/>
              <a:gd name="f91" fmla="val 3401082"/>
              <a:gd name="f92" fmla="val 3542503"/>
              <a:gd name="f93" fmla="val 3542502"/>
              <a:gd name="f94" fmla="val 1747033"/>
              <a:gd name="f95" fmla="val 3434228"/>
              <a:gd name="f96" fmla="val 1619677"/>
              <a:gd name="f97" fmla="val 3334055"/>
              <a:gd name="f98" fmla="val 1377473"/>
              <a:gd name="f99" fmla="val 3576950"/>
              <a:gd name="f100" fmla="val 1427177"/>
              <a:gd name="f101" fmla="val 3759665"/>
              <a:gd name="f102" fmla="val 1642090"/>
              <a:gd name="f103" fmla="val 2194064"/>
              <a:gd name="f104" fmla="val 3521017"/>
              <a:gd name="f105" fmla="val 2432713"/>
              <a:gd name="f106" fmla="val 2932244"/>
              <a:gd name="f107" fmla="val 2432712"/>
              <a:gd name="f108" fmla="val 2693596"/>
              <a:gd name="f109" fmla="val 2194065"/>
              <a:gd name="f110" fmla="val 1605292"/>
              <a:gd name="f111" fmla="val 1366644"/>
              <a:gd name="f112" fmla="val 3263429"/>
              <a:gd name="f113" fmla="val 3299356"/>
              <a:gd name="f114" fmla="val 1370373"/>
              <a:gd name="f115" fmla="val 1391137"/>
              <a:gd name="f116" fmla="val 789478"/>
              <a:gd name="f117" fmla="val 1759910"/>
              <a:gd name="f118" fmla="val 888290"/>
              <a:gd name="f119" fmla="val 1754625"/>
              <a:gd name="f120" fmla="val 1202375"/>
              <a:gd name="f121" fmla="val 1744979"/>
              <a:gd name="f122" fmla="val 1199790"/>
              <a:gd name="f123" fmla="val 1823578"/>
              <a:gd name="f124" fmla="val 1244024"/>
              <a:gd name="f125" fmla="val 1894617"/>
              <a:gd name="f126" fmla="val 1298265"/>
              <a:gd name="f127" fmla="val 1954704"/>
              <a:gd name="f128" fmla="val 1362586"/>
              <a:gd name="f129" fmla="val 2234317"/>
              <a:gd name="f130" fmla="val 1293059"/>
              <a:gd name="f131" fmla="val 2413554"/>
              <a:gd name="f132" fmla="val 1630152"/>
              <a:gd name="f133" fmla="val 2214321"/>
              <a:gd name="f134" fmla="val 1809770"/>
              <a:gd name="f135" fmla="val 2239296"/>
              <a:gd name="f136" fmla="val 1900740"/>
              <a:gd name="f137" fmla="val 2251067"/>
              <a:gd name="f138" fmla="val 1995997"/>
              <a:gd name="f139" fmla="val 2246841"/>
              <a:gd name="f140" fmla="val 2092825"/>
              <a:gd name="f141" fmla="val 2495698"/>
              <a:gd name="f142" fmla="val 2230974"/>
              <a:gd name="f143" fmla="val 2396885"/>
              <a:gd name="f144" fmla="val 2599747"/>
              <a:gd name="f145" fmla="val 2094912"/>
              <a:gd name="f146" fmla="val 2594668"/>
              <a:gd name="f147" fmla="val 2056732"/>
              <a:gd name="f148" fmla="val 2658461"/>
              <a:gd name="f149" fmla="val 2010475"/>
              <a:gd name="f150" fmla="val 2715996"/>
              <a:gd name="f151" fmla="val 1958644"/>
              <a:gd name="f152" fmla="val 2767359"/>
              <a:gd name="f153" fmla="val 2057814"/>
              <a:gd name="f154" fmla="val 3026193"/>
              <a:gd name="f155" fmla="val 1745078"/>
              <a:gd name="f156" fmla="val 3245174"/>
              <a:gd name="f157" fmla="val 1507869"/>
              <a:gd name="f158" fmla="val 3039237"/>
              <a:gd name="f159" fmla="val 1536736"/>
              <a:gd name="f160" fmla="val 3019025"/>
              <a:gd name="f161" fmla="val 1445878"/>
              <a:gd name="f162" fmla="val 3048429"/>
              <a:gd name="f163" fmla="val 1349798"/>
              <a:gd name="f164" fmla="val 3062567"/>
              <a:gd name="f165" fmla="val 1251837"/>
              <a:gd name="f166" fmla="val 3062021"/>
              <a:gd name="f167" fmla="val 1108065"/>
              <a:gd name="f168" fmla="val 739291"/>
              <a:gd name="f169" fmla="val 3222191"/>
              <a:gd name="f170" fmla="val 744274"/>
              <a:gd name="f171" fmla="val 2926021"/>
              <a:gd name="f172" fmla="val 666128"/>
              <a:gd name="f173" fmla="val 2881484"/>
              <a:gd name="f174" fmla="val 595548"/>
              <a:gd name="f175" fmla="val 2827017"/>
              <a:gd name="f176" fmla="val 535891"/>
              <a:gd name="f177" fmla="val 2762576"/>
              <a:gd name="f178" fmla="val 540671"/>
              <a:gd name="f179" fmla="val 2772825"/>
              <a:gd name="f180" fmla="val 232276"/>
              <a:gd name="f181" fmla="val 2832568"/>
              <a:gd name="f182" fmla="val 70927"/>
              <a:gd name="f183" fmla="val 2486556"/>
              <a:gd name="f184" fmla="val 279495"/>
              <a:gd name="f185" fmla="val 2317444"/>
              <a:gd name="f186" fmla="val 257233"/>
              <a:gd name="f187" fmla="val 2235849"/>
              <a:gd name="f188" fmla="val 245603"/>
              <a:gd name="f189" fmla="val 2150814"/>
              <a:gd name="f190" fmla="val 245586"/>
              <a:gd name="f191" fmla="val 2064274"/>
              <a:gd name="f192" fmla="val 1927940"/>
              <a:gd name="f193" fmla="val 98812"/>
              <a:gd name="f194" fmla="val 1559167"/>
              <a:gd name="f195" fmla="val 380240"/>
              <a:gd name="f196" fmla="val 1563901"/>
              <a:gd name="f197" fmla="val 418421"/>
              <a:gd name="f198" fmla="val 1496524"/>
              <a:gd name="f199" fmla="val 464524"/>
              <a:gd name="f200" fmla="val 1435092"/>
              <a:gd name="f201" fmla="val 516679"/>
              <a:gd name="f202" fmla="val 1380105"/>
              <a:gd name="f203" fmla="val 422419"/>
              <a:gd name="f204" fmla="val 1089378"/>
              <a:gd name="f205" fmla="val 746189"/>
              <a:gd name="f206" fmla="val 887063"/>
              <a:gd name="f207" fmla="val 972292"/>
              <a:gd name="f208" fmla="val 1105134"/>
              <a:gd name="f209" fmla="val 970019"/>
              <a:gd name="f210" fmla="val 1106554"/>
              <a:gd name="f211" fmla="val 1058903"/>
              <a:gd name="f212" fmla="val 1078586"/>
              <a:gd name="f213" fmla="val 1152743"/>
              <a:gd name="f214" fmla="val 1065659"/>
              <a:gd name="f215" fmla="val 1248316"/>
              <a:gd name="f216" fmla="val 1066709"/>
              <a:gd name="f217" fmla="val 1238669"/>
              <a:gd name="f218" fmla="val 1064125"/>
              <a:gd name="f219" fmla="val 3349970"/>
              <a:gd name="f220" fmla="val 1300109"/>
              <a:gd name="f221" fmla="val 3310130"/>
              <a:gd name="f222" fmla="val 1291957"/>
              <a:gd name="f223" fmla="val 3268880"/>
              <a:gd name="f224" fmla="val 1287676"/>
              <a:gd name="f225" fmla="val 2888631"/>
              <a:gd name="f226" fmla="val 2614628"/>
              <a:gd name="f227" fmla="val 1561679"/>
              <a:gd name="f228" fmla="val 2237678"/>
              <a:gd name="f229" fmla="val 2888630"/>
              <a:gd name="f230" fmla="val 2511680"/>
              <a:gd name="f231" fmla="val 2511681"/>
              <a:gd name="f232" fmla="val 3564630"/>
              <a:gd name="f233" fmla="val 3838633"/>
              <a:gd name="f234" fmla="val 3838632"/>
              <a:gd name="f235" fmla="val 1603928"/>
              <a:gd name="f236" fmla="val 3628849"/>
              <a:gd name="f237" fmla="val 1357176"/>
              <a:gd name="f238" fmla="val 3358324"/>
              <a:gd name="f239" fmla="val 1024334"/>
              <a:gd name="f240" fmla="val 3410883"/>
              <a:gd name="f241" fmla="val 1234575"/>
              <a:gd name="f242" fmla="val 3403994"/>
              <a:gd name="f243" fmla="val 3464268"/>
              <a:gd name="f244" fmla="val 1250018"/>
              <a:gd name="f245" fmla="val 3521292"/>
              <a:gd name="f246" fmla="val 1273478"/>
              <a:gd name="f247" fmla="val 3572818"/>
              <a:gd name="f248" fmla="val 1305612"/>
              <a:gd name="f249" fmla="val 3746730"/>
              <a:gd name="f250" fmla="val 1209354"/>
              <a:gd name="f251" fmla="val 3926358"/>
              <a:gd name="f252" fmla="val 1401981"/>
              <a:gd name="f253" fmla="val 3825667"/>
              <a:gd name="f254" fmla="val 1557247"/>
              <a:gd name="f255" fmla="val 3858552"/>
              <a:gd name="f256" fmla="val 1613408"/>
              <a:gd name="f257" fmla="val 3883404"/>
              <a:gd name="f258" fmla="val 1674784"/>
              <a:gd name="f259" fmla="val 3897877"/>
              <a:gd name="f260" fmla="val 1740062"/>
              <a:gd name="f261" fmla="val 1787686"/>
              <a:gd name="f262" fmla="val 2051071"/>
              <a:gd name="f263" fmla="val 3886243"/>
              <a:gd name="f264" fmla="val 2101605"/>
              <a:gd name="f265" fmla="val 3872191"/>
              <a:gd name="f266" fmla="val 2150933"/>
              <a:gd name="f267" fmla="val 3851639"/>
              <a:gd name="f268" fmla="val 2197531"/>
              <a:gd name="f269" fmla="val 3826272"/>
              <a:gd name="f270" fmla="val 2241013"/>
              <a:gd name="f271" fmla="val 3938572"/>
              <a:gd name="f272" fmla="val 2395786"/>
              <a:gd name="f273" fmla="val 3769272"/>
              <a:gd name="f274" fmla="val 2597551"/>
              <a:gd name="f275" fmla="val 3574432"/>
              <a:gd name="f276" fmla="val 2502674"/>
              <a:gd name="f277" fmla="val 3590059"/>
              <a:gd name="f278" fmla="val 2484050"/>
              <a:gd name="f279" fmla="val 3534764"/>
              <a:gd name="f280" fmla="val 2519868"/>
              <a:gd name="f281" fmla="val 3473263"/>
              <a:gd name="f282" fmla="val 2546445"/>
              <a:gd name="f283" fmla="val 3407886"/>
              <a:gd name="f284" fmla="val 2563572"/>
              <a:gd name="f285" fmla="val 3358323"/>
              <a:gd name="f286" fmla="val 2761823"/>
              <a:gd name="f287" fmla="val 3094938"/>
              <a:gd name="f288" fmla="val 3045375"/>
              <a:gd name="f289" fmla="val 2563574"/>
              <a:gd name="f290" fmla="val 2985349"/>
              <a:gd name="f291" fmla="val 2547848"/>
              <a:gd name="f292" fmla="val 2928591"/>
              <a:gd name="f293" fmla="val 2524155"/>
              <a:gd name="f294" fmla="val 2877330"/>
              <a:gd name="f295" fmla="val 2491865"/>
              <a:gd name="f296" fmla="val 2882346"/>
              <a:gd name="f297" fmla="val 2497841"/>
              <a:gd name="f298" fmla="val 2687507"/>
              <a:gd name="f299" fmla="val 2592718"/>
              <a:gd name="f300" fmla="val 2518206"/>
              <a:gd name="f301" fmla="val 2390954"/>
              <a:gd name="f302" fmla="val 2626994"/>
              <a:gd name="f303" fmla="val 2241021"/>
              <a:gd name="f304" fmla="val 2597591"/>
              <a:gd name="f305" fmla="val 2190623"/>
              <a:gd name="f306" fmla="val 2574657"/>
              <a:gd name="f307" fmla="val 2136035"/>
              <a:gd name="f308" fmla="val 2559194"/>
              <a:gd name="f309" fmla="val 2078370"/>
              <a:gd name="f310" fmla="val 2371198"/>
              <a:gd name="f311" fmla="val 2031371"/>
              <a:gd name="f312" fmla="val 1767986"/>
              <a:gd name="f313" fmla="val 2559579"/>
              <a:gd name="f314" fmla="val 1720890"/>
              <a:gd name="f315" fmla="val 2572992"/>
              <a:gd name="f316" fmla="val 1669175"/>
              <a:gd name="f317" fmla="val 2592745"/>
              <a:gd name="f318" fmla="val 1620006"/>
              <a:gd name="f319" fmla="val 2617681"/>
              <a:gd name="f320" fmla="val 1574051"/>
              <a:gd name="f321" fmla="val 2502958"/>
              <a:gd name="f322" fmla="val 1397149"/>
              <a:gd name="f323" fmla="val 2682587"/>
              <a:gd name="f324" fmla="val 1204520"/>
              <a:gd name="f325" fmla="val 2872193"/>
              <a:gd name="f326" fmla="val 1309466"/>
              <a:gd name="f327" fmla="val 2870932"/>
              <a:gd name="f328" fmla="val 1310818"/>
              <a:gd name="f329" fmla="val 2925169"/>
              <a:gd name="f330" fmla="val 1276310"/>
              <a:gd name="f331" fmla="val 2985393"/>
              <a:gd name="f332" fmla="val 1250941"/>
              <a:gd name="f333" fmla="val 3049268"/>
              <a:gd name="f334" fmla="val 3042378"/>
              <a:gd name="f335" fmla="val 1234576"/>
              <a:gd name="f336" fmla="val 3094939"/>
              <a:gd name="f337" fmla="val 2786480"/>
              <a:gd name="f338" fmla="val 402820"/>
              <a:gd name="f339" fmla="val 2745900"/>
              <a:gd name="f340" fmla="val 389943"/>
              <a:gd name="f341" fmla="val 2701172"/>
              <a:gd name="f342" fmla="val 388627"/>
              <a:gd name="f343" fmla="val 2657264"/>
              <a:gd name="f344" fmla="val 401580"/>
              <a:gd name="f345" fmla="val 2540176"/>
              <a:gd name="f346" fmla="val 436121"/>
              <a:gd name="f347" fmla="val 2473258"/>
              <a:gd name="f348" fmla="val 559041"/>
              <a:gd name="f349" fmla="val 2507800"/>
              <a:gd name="f350" fmla="val 676128"/>
              <a:gd name="f351" fmla="val 2542340"/>
              <a:gd name="f352" fmla="val 793216"/>
              <a:gd name="f353" fmla="val 2665260"/>
              <a:gd name="f354" fmla="val 860133"/>
              <a:gd name="f355" fmla="val 2782348"/>
              <a:gd name="f356" fmla="val 825592"/>
              <a:gd name="f357" fmla="val 2899435"/>
              <a:gd name="f358" fmla="val 791051"/>
              <a:gd name="f359" fmla="val 2966353"/>
              <a:gd name="f360" fmla="val 668132"/>
              <a:gd name="f361" fmla="val 2931812"/>
              <a:gd name="f362" fmla="val 551045"/>
              <a:gd name="f363" fmla="val 2910223"/>
              <a:gd name="f364" fmla="val 477864"/>
              <a:gd name="f365" fmla="val 2854113"/>
              <a:gd name="f366" fmla="val 424282"/>
              <a:gd name="f367" fmla="val 2932202"/>
              <a:gd name="f368" fmla="val 47278"/>
              <a:gd name="f369" fmla="val 3090904"/>
              <a:gd name="f370" fmla="val 140999"/>
              <a:gd name="f371" fmla="val 3054065"/>
              <a:gd name="f372" fmla="val 265147"/>
              <a:gd name="f373" fmla="val 3087256"/>
              <a:gd name="f374" fmla="val 296329"/>
              <a:gd name="f375" fmla="val 3116089"/>
              <a:gd name="f376" fmla="val 332603"/>
              <a:gd name="f377" fmla="val 3138727"/>
              <a:gd name="f378" fmla="val 373550"/>
              <a:gd name="f379" fmla="val 3276016"/>
              <a:gd name="f380" fmla="val 367796"/>
              <a:gd name="f381" fmla="val 3328165"/>
              <a:gd name="f382" fmla="val 544574"/>
              <a:gd name="f383" fmla="val 3202503"/>
              <a:gd name="f384" fmla="val 618514"/>
              <a:gd name="f385" fmla="val 3202838"/>
              <a:gd name="f386" fmla="val 654403"/>
              <a:gd name="f387" fmla="val 3198271"/>
              <a:gd name="f388" fmla="val 689748"/>
              <a:gd name="f389" fmla="val 3189855"/>
              <a:gd name="f390" fmla="val 723955"/>
              <a:gd name="f391" fmla="val 3295873"/>
              <a:gd name="f392" fmla="val 805599"/>
              <a:gd name="f393" fmla="val 3222192"/>
              <a:gd name="f394" fmla="val 974540"/>
              <a:gd name="f395" fmla="val 3072634"/>
              <a:gd name="f396" fmla="val 949439"/>
              <a:gd name="f397" fmla="val 3079435"/>
              <a:gd name="f398" fmla="val 933845"/>
              <a:gd name="f399" fmla="val 3049413"/>
              <a:gd name="f400" fmla="val 968833"/>
              <a:gd name="f401" fmla="val 3013398"/>
              <a:gd name="f402" fmla="val 998848"/>
              <a:gd name="f403" fmla="val 2972910"/>
              <a:gd name="f404" fmla="val 1023288"/>
              <a:gd name="f405" fmla="val 2978897"/>
              <a:gd name="f406" fmla="val 1166163"/>
              <a:gd name="f407" fmla="val 2802119"/>
              <a:gd name="f408" fmla="val 1218312"/>
              <a:gd name="f409" fmla="val 2729602"/>
              <a:gd name="f410" fmla="val 1095065"/>
              <a:gd name="f411" fmla="val 2686199"/>
              <a:gd name="f412" fmla="val 1096396"/>
              <a:gd name="f413" fmla="val 2643414"/>
              <a:gd name="f414" fmla="val 1091732"/>
              <a:gd name="f415" fmla="val 2602615"/>
              <a:gd name="f416" fmla="val 1080209"/>
              <a:gd name="f417" fmla="val 2607165"/>
              <a:gd name="f418" fmla="val 1083226"/>
              <a:gd name="f419" fmla="val 2495179"/>
              <a:gd name="f420" fmla="val 1185484"/>
              <a:gd name="f421" fmla="val 2341599"/>
              <a:gd name="f422" fmla="val 1083585"/>
              <a:gd name="f423" fmla="val 2384929"/>
              <a:gd name="f424" fmla="val 961414"/>
              <a:gd name="f425" fmla="val 2355215"/>
              <a:gd name="f426" fmla="val 933409"/>
              <a:gd name="f427" fmla="val 2329015"/>
              <a:gd name="f428" fmla="val 901312"/>
              <a:gd name="f429" fmla="val 2307218"/>
              <a:gd name="f430" fmla="val 865670"/>
              <a:gd name="f431" fmla="val 2171734"/>
              <a:gd name="f432" fmla="val 871348"/>
              <a:gd name="f433" fmla="val 2119584"/>
              <a:gd name="f434" fmla="val 694571"/>
              <a:gd name="f435" fmla="val 2236697"/>
              <a:gd name="f436" fmla="val 625662"/>
              <a:gd name="f437" fmla="val 2235459"/>
              <a:gd name="f438" fmla="val 588297"/>
              <a:gd name="f439" fmla="val 2238982"/>
              <a:gd name="f440" fmla="val 551385"/>
              <a:gd name="f441" fmla="val 2246620"/>
              <a:gd name="f442" fmla="val 515603"/>
              <a:gd name="f443" fmla="val 2134594"/>
              <a:gd name="f444" fmla="val 419585"/>
              <a:gd name="f445" fmla="val 2217016"/>
              <a:gd name="f446" fmla="val 254732"/>
              <a:gd name="f447" fmla="val 2365055"/>
              <a:gd name="f448" fmla="val 287627"/>
              <a:gd name="f449" fmla="val 2364476"/>
              <a:gd name="f450" fmla="val 288784"/>
              <a:gd name="f451" fmla="val 2394046"/>
              <a:gd name="f452" fmla="val 254885"/>
              <a:gd name="f453" fmla="val 2429444"/>
              <a:gd name="f454" fmla="val 225933"/>
              <a:gd name="f455" fmla="val 2469075"/>
              <a:gd name="f456" fmla="val 202302"/>
              <a:gd name="f457" fmla="val 2464452"/>
              <a:gd name="f458" fmla="val 203666"/>
              <a:gd name="f459" fmla="val 2458102"/>
              <a:gd name="f460" fmla="val 52150"/>
              <a:gd name="f461" fmla="val 2634880"/>
              <a:gd name="f462" fmla="val 2711784"/>
              <a:gd name="f463" fmla="val 130703"/>
              <a:gd name="f464" fmla="val 2707159"/>
              <a:gd name="f465" fmla="val 132067"/>
              <a:gd name="f466" fmla="val 2750672"/>
              <a:gd name="f467" fmla="val 130497"/>
              <a:gd name="f468" fmla="val 2793590"/>
              <a:gd name="f469" fmla="val 134953"/>
              <a:gd name="f470" fmla="val 2834535"/>
              <a:gd name="f471" fmla="val 146319"/>
              <a:gd name="f472" fmla="*/ f0 1 4088377"/>
              <a:gd name="f473" fmla="*/ f1 1 3321003"/>
              <a:gd name="f474" fmla="+- f4 0 f2"/>
              <a:gd name="f475" fmla="+- f3 0 f2"/>
              <a:gd name="f476" fmla="*/ f475 1 4088377"/>
              <a:gd name="f477" fmla="*/ f474 1 3321003"/>
              <a:gd name="f478" fmla="*/ f2 1 f476"/>
              <a:gd name="f479" fmla="*/ f3 1 f476"/>
              <a:gd name="f480" fmla="*/ f2 1 f477"/>
              <a:gd name="f481" fmla="*/ f4 1 f477"/>
              <a:gd name="f482" fmla="*/ f478 f472 1"/>
              <a:gd name="f483" fmla="*/ f479 f472 1"/>
              <a:gd name="f484" fmla="*/ f481 f473 1"/>
              <a:gd name="f485" fmla="*/ f480 f47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2" t="f485" r="f483" b="f484"/>
            <a:pathLst>
              <a:path w="4088377" h="3321003">
                <a:moveTo>
                  <a:pt x="f5" y="f6"/>
                </a:moveTo>
                <a:cubicBezTo>
                  <a:pt x="f7" y="f8"/>
                  <a:pt x="f9" y="f10"/>
                  <a:pt x="f11" y="f12"/>
                </a:cubicBezTo>
                <a:cubicBezTo>
                  <a:pt x="f13" y="f14"/>
                  <a:pt x="f15" y="f16"/>
                  <a:pt x="f17" y="f18"/>
                </a:cubicBezTo>
                <a:cubicBezTo>
                  <a:pt x="f19" y="f20"/>
                  <a:pt x="f21" y="f22"/>
                  <a:pt x="f23" y="f24"/>
                </a:cubicBezTo>
                <a:cubicBezTo>
                  <a:pt x="f25" y="f26"/>
                  <a:pt x="f27" y="f28"/>
                  <a:pt x="f5" y="f6"/>
                </a:cubicBezTo>
                <a:close/>
                <a:moveTo>
                  <a:pt x="f29" y="f30"/>
                </a:moveTo>
                <a:cubicBezTo>
                  <a:pt x="f31" y="f32"/>
                  <a:pt x="f33" y="f34"/>
                  <a:pt x="f35" y="f36"/>
                </a:cubicBezTo>
                <a:cubicBezTo>
                  <a:pt x="f37" y="f38"/>
                  <a:pt x="f39" y="f40"/>
                  <a:pt x="f41" y="f42"/>
                </a:cubicBezTo>
                <a:cubicBezTo>
                  <a:pt x="f43" y="f44"/>
                  <a:pt x="f45" y="f46"/>
                  <a:pt x="f47" y="f48"/>
                </a:cubicBezTo>
                <a:cubicBezTo>
                  <a:pt x="f49" y="f50"/>
                  <a:pt x="f51" y="f52"/>
                  <a:pt x="f29" y="f30"/>
                </a:cubicBezTo>
                <a:close/>
                <a:moveTo>
                  <a:pt x="f53" y="f54"/>
                </a:moveTo>
                <a:cubicBezTo>
                  <a:pt x="f55" y="f56"/>
                  <a:pt x="f57" y="f58"/>
                  <a:pt x="f59" y="f60"/>
                </a:cubicBezTo>
                <a:cubicBezTo>
                  <a:pt x="f61" y="f62"/>
                  <a:pt x="f63" y="f64"/>
                  <a:pt x="f65" y="f66"/>
                </a:cubicBezTo>
                <a:cubicBezTo>
                  <a:pt x="f67" y="f68"/>
                  <a:pt x="f69" y="f70"/>
                  <a:pt x="f71" y="f72"/>
                </a:cubicBezTo>
                <a:cubicBezTo>
                  <a:pt x="f73" y="f74"/>
                  <a:pt x="f75" y="f76"/>
                  <a:pt x="f53" y="f54"/>
                </a:cubicBezTo>
                <a:close/>
                <a:moveTo>
                  <a:pt x="f77" y="f78"/>
                </a:moveTo>
                <a:cubicBezTo>
                  <a:pt x="f79" y="f80"/>
                  <a:pt x="f81" y="f82"/>
                  <a:pt x="f83" y="f82"/>
                </a:cubicBezTo>
                <a:cubicBezTo>
                  <a:pt x="f84" y="f82"/>
                  <a:pt x="f85" y="f86"/>
                  <a:pt x="f85" y="f87"/>
                </a:cubicBezTo>
                <a:cubicBezTo>
                  <a:pt x="f85" y="f88"/>
                  <a:pt x="f84" y="f89"/>
                  <a:pt x="f83" y="f90"/>
                </a:cubicBezTo>
                <a:cubicBezTo>
                  <a:pt x="f91" y="f89"/>
                  <a:pt x="f92" y="f88"/>
                  <a:pt x="f93" y="f87"/>
                </a:cubicBezTo>
                <a:cubicBezTo>
                  <a:pt x="f92" y="f94"/>
                  <a:pt x="f95" y="f96"/>
                  <a:pt x="f77" y="f78"/>
                </a:cubicBezTo>
                <a:close/>
                <a:moveTo>
                  <a:pt x="f97" y="f98"/>
                </a:moveTo>
                <a:cubicBezTo>
                  <a:pt x="f99" y="f100"/>
                  <a:pt x="f101" y="f102"/>
                  <a:pt x="f101" y="f87"/>
                </a:cubicBezTo>
                <a:cubicBezTo>
                  <a:pt x="f101" y="f103"/>
                  <a:pt x="f104" y="f105"/>
                  <a:pt x="f83" y="f105"/>
                </a:cubicBezTo>
                <a:cubicBezTo>
                  <a:pt x="f106" y="f107"/>
                  <a:pt x="f108" y="f109"/>
                  <a:pt x="f108" y="f87"/>
                </a:cubicBezTo>
                <a:cubicBezTo>
                  <a:pt x="f108" y="f110"/>
                  <a:pt x="f106" y="f111"/>
                  <a:pt x="f83" y="f111"/>
                </a:cubicBezTo>
                <a:cubicBezTo>
                  <a:pt x="f112" y="f111"/>
                  <a:pt x="f113" y="f114"/>
                  <a:pt x="f97" y="f98"/>
                </a:cubicBezTo>
                <a:close/>
                <a:moveTo>
                  <a:pt x="f115" y="f116"/>
                </a:moveTo>
                <a:lnTo>
                  <a:pt x="f117" y="f118"/>
                </a:lnTo>
                <a:lnTo>
                  <a:pt x="f119" y="f120"/>
                </a:lnTo>
                <a:lnTo>
                  <a:pt x="f121" y="f122"/>
                </a:ln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40"/>
                </a:cubicBezTo>
                <a:lnTo>
                  <a:pt x="f141" y="f142"/>
                </a:lnTo>
                <a:lnTo>
                  <a:pt x="f143" y="f144"/>
                </a:lnTo>
                <a:lnTo>
                  <a:pt x="f145" y="f146"/>
                </a:lnTo>
                <a:cubicBezTo>
                  <a:pt x="f147" y="f148"/>
                  <a:pt x="f149" y="f150"/>
                  <a:pt x="f151" y="f152"/>
                </a:cubicBezTo>
                <a:lnTo>
                  <a:pt x="f153" y="f154"/>
                </a:lnTo>
                <a:lnTo>
                  <a:pt x="f155" y="f156"/>
                </a:lnTo>
                <a:lnTo>
                  <a:pt x="f157" y="f158"/>
                </a:lnTo>
                <a:lnTo>
                  <a:pt x="f159" y="f160"/>
                </a:lnTo>
                <a:cubicBezTo>
                  <a:pt x="f161" y="f162"/>
                  <a:pt x="f163" y="f164"/>
                  <a:pt x="f165" y="f166"/>
                </a:cubicBezTo>
                <a:lnTo>
                  <a:pt x="f167" y="f4"/>
                </a:lnTo>
                <a:lnTo>
                  <a:pt x="f168" y="f169"/>
                </a:lnTo>
                <a:lnTo>
                  <a:pt x="f170" y="f171"/>
                </a:lnTo>
                <a:cubicBezTo>
                  <a:pt x="f172" y="f173"/>
                  <a:pt x="f174" y="f175"/>
                  <a:pt x="f176" y="f177"/>
                </a:cubicBezTo>
                <a:lnTo>
                  <a:pt x="f178" y="f179"/>
                </a:lnTo>
                <a:lnTo>
                  <a:pt x="f180" y="f181"/>
                </a:lnTo>
                <a:lnTo>
                  <a:pt x="f182" y="f183"/>
                </a:lnTo>
                <a:lnTo>
                  <a:pt x="f184" y="f185"/>
                </a:lnTo>
                <a:cubicBezTo>
                  <a:pt x="f186" y="f187"/>
                  <a:pt x="f188" y="f189"/>
                  <a:pt x="f190" y="f191"/>
                </a:cubicBezTo>
                <a:lnTo>
                  <a:pt x="f2" y="f192"/>
                </a:lnTo>
                <a:lnTo>
                  <a:pt x="f193" y="f194"/>
                </a:lnTo>
                <a:lnTo>
                  <a:pt x="f195" y="f196"/>
                </a:lnTo>
                <a:cubicBezTo>
                  <a:pt x="f197" y="f198"/>
                  <a:pt x="f199" y="f200"/>
                  <a:pt x="f201" y="f202"/>
                </a:cubicBezTo>
                <a:lnTo>
                  <a:pt x="f203" y="f204"/>
                </a:lnTo>
                <a:lnTo>
                  <a:pt x="f205" y="f206"/>
                </a:lnTo>
                <a:lnTo>
                  <a:pt x="f207" y="f208"/>
                </a:lnTo>
                <a:lnTo>
                  <a:pt x="f209" y="f210"/>
                </a:lnTo>
                <a:cubicBezTo>
                  <a:pt x="f211" y="f212"/>
                  <a:pt x="f213" y="f214"/>
                  <a:pt x="f215" y="f216"/>
                </a:cubicBezTo>
                <a:lnTo>
                  <a:pt x="f217" y="f218"/>
                </a:lnTo>
                <a:close/>
                <a:moveTo>
                  <a:pt x="f219" y="f220"/>
                </a:moveTo>
                <a:cubicBezTo>
                  <a:pt x="f221" y="f222"/>
                  <a:pt x="f223" y="f224"/>
                  <a:pt x="f83" y="f224"/>
                </a:cubicBezTo>
                <a:cubicBezTo>
                  <a:pt x="f225" y="f224"/>
                  <a:pt x="f226" y="f227"/>
                  <a:pt x="f226" y="f87"/>
                </a:cubicBezTo>
                <a:cubicBezTo>
                  <a:pt x="f226" y="f228"/>
                  <a:pt x="f229" y="f230"/>
                  <a:pt x="f83" y="f231"/>
                </a:cubicBezTo>
                <a:cubicBezTo>
                  <a:pt x="f232" y="f231"/>
                  <a:pt x="f233" y="f228"/>
                  <a:pt x="f233" y="f87"/>
                </a:cubicBezTo>
                <a:cubicBezTo>
                  <a:pt x="f234" y="f235"/>
                  <a:pt x="f236" y="f237"/>
                  <a:pt x="f219" y="f220"/>
                </a:cubicBezTo>
                <a:close/>
                <a:moveTo>
                  <a:pt x="f238" y="f239"/>
                </a:moveTo>
                <a:lnTo>
                  <a:pt x="f240" y="f241"/>
                </a:lnTo>
                <a:lnTo>
                  <a:pt x="f242" y="f241"/>
                </a:lnTo>
                <a:cubicBezTo>
                  <a:pt x="f243" y="f244"/>
                  <a:pt x="f245" y="f246"/>
                  <a:pt x="f247" y="f248"/>
                </a:cubicBezTo>
                <a:lnTo>
                  <a:pt x="f249" y="f250"/>
                </a:lnTo>
                <a:lnTo>
                  <a:pt x="f251" y="f252"/>
                </a:lnTo>
                <a:lnTo>
                  <a:pt x="f253" y="f254"/>
                </a:lnTo>
                <a:cubicBezTo>
                  <a:pt x="f255" y="f256"/>
                  <a:pt x="f257" y="f258"/>
                  <a:pt x="f259" y="f260"/>
                </a:cubicBezTo>
                <a:lnTo>
                  <a:pt x="f3" y="f261"/>
                </a:lnTo>
                <a:lnTo>
                  <a:pt x="f3" y="f262"/>
                </a:lnTo>
                <a:lnTo>
                  <a:pt x="f263" y="f264"/>
                </a:lnTo>
                <a:cubicBezTo>
                  <a:pt x="f265" y="f266"/>
                  <a:pt x="f267" y="f268"/>
                  <a:pt x="f269" y="f270"/>
                </a:cubicBezTo>
                <a:lnTo>
                  <a:pt x="f271" y="f272"/>
                </a:lnTo>
                <a:lnTo>
                  <a:pt x="f273" y="f274"/>
                </a:lnTo>
                <a:lnTo>
                  <a:pt x="f275" y="f276"/>
                </a:lnTo>
                <a:lnTo>
                  <a:pt x="f277" y="f278"/>
                </a:lnTo>
                <a:cubicBezTo>
                  <a:pt x="f279" y="f280"/>
                  <a:pt x="f281" y="f282"/>
                  <a:pt x="f283" y="f284"/>
                </a:cubicBezTo>
                <a:lnTo>
                  <a:pt x="f285" y="f286"/>
                </a:lnTo>
                <a:lnTo>
                  <a:pt x="f287" y="f286"/>
                </a:lnTo>
                <a:lnTo>
                  <a:pt x="f288" y="f289"/>
                </a:lnTo>
                <a:cubicBezTo>
                  <a:pt x="f290" y="f291"/>
                  <a:pt x="f292" y="f293"/>
                  <a:pt x="f294" y="f295"/>
                </a:cubicBezTo>
                <a:lnTo>
                  <a:pt x="f296" y="f297"/>
                </a:lnTo>
                <a:lnTo>
                  <a:pt x="f298" y="f299"/>
                </a:lnTo>
                <a:lnTo>
                  <a:pt x="f300" y="f301"/>
                </a:lnTo>
                <a:lnTo>
                  <a:pt x="f302" y="f303"/>
                </a:lnTo>
                <a:cubicBezTo>
                  <a:pt x="f304" y="f305"/>
                  <a:pt x="f306" y="f307"/>
                  <a:pt x="f308" y="f309"/>
                </a:cubicBezTo>
                <a:lnTo>
                  <a:pt x="f310" y="f311"/>
                </a:lnTo>
                <a:lnTo>
                  <a:pt x="f310" y="f312"/>
                </a:lnTo>
                <a:lnTo>
                  <a:pt x="f313" y="f314"/>
                </a:lnTo>
                <a:cubicBezTo>
                  <a:pt x="f315" y="f316"/>
                  <a:pt x="f317" y="f318"/>
                  <a:pt x="f319" y="f320"/>
                </a:cubicBezTo>
                <a:lnTo>
                  <a:pt x="f321" y="f322"/>
                </a:lnTo>
                <a:lnTo>
                  <a:pt x="f323" y="f324"/>
                </a:lnTo>
                <a:lnTo>
                  <a:pt x="f325" y="f326"/>
                </a:lnTo>
                <a:lnTo>
                  <a:pt x="f327" y="f328"/>
                </a:lnTo>
                <a:cubicBezTo>
                  <a:pt x="f329" y="f330"/>
                  <a:pt x="f331" y="f332"/>
                  <a:pt x="f333" y="f241"/>
                </a:cubicBezTo>
                <a:lnTo>
                  <a:pt x="f334" y="f335"/>
                </a:lnTo>
                <a:lnTo>
                  <a:pt x="f336" y="f239"/>
                </a:lnTo>
                <a:close/>
                <a:moveTo>
                  <a:pt x="f337" y="f338"/>
                </a:moveTo>
                <a:cubicBezTo>
                  <a:pt x="f339" y="f340"/>
                  <a:pt x="f341" y="f342"/>
                  <a:pt x="f343" y="f344"/>
                </a:cubicBezTo>
                <a:cubicBezTo>
                  <a:pt x="f345" y="f346"/>
                  <a:pt x="f347" y="f348"/>
                  <a:pt x="f349" y="f350"/>
                </a:cubicBezTo>
                <a:cubicBezTo>
                  <a:pt x="f351" y="f352"/>
                  <a:pt x="f353" y="f354"/>
                  <a:pt x="f355" y="f356"/>
                </a:cubicBezTo>
                <a:cubicBezTo>
                  <a:pt x="f357" y="f358"/>
                  <a:pt x="f359" y="f360"/>
                  <a:pt x="f361" y="f362"/>
                </a:cubicBezTo>
                <a:cubicBezTo>
                  <a:pt x="f363" y="f364"/>
                  <a:pt x="f365" y="f366"/>
                  <a:pt x="f337" y="f338"/>
                </a:cubicBezTo>
                <a:close/>
                <a:moveTo>
                  <a:pt x="f367" y="f368"/>
                </a:moveTo>
                <a:lnTo>
                  <a:pt x="f369" y="f370"/>
                </a:lnTo>
                <a:lnTo>
                  <a:pt x="f371" y="f372"/>
                </a:lnTo>
                <a:cubicBezTo>
                  <a:pt x="f373" y="f374"/>
                  <a:pt x="f375" y="f376"/>
                  <a:pt x="f377" y="f378"/>
                </a:cubicBezTo>
                <a:lnTo>
                  <a:pt x="f379" y="f380"/>
                </a:lnTo>
                <a:lnTo>
                  <a:pt x="f381" y="f382"/>
                </a:lnTo>
                <a:lnTo>
                  <a:pt x="f383" y="f384"/>
                </a:lnTo>
                <a:cubicBezTo>
                  <a:pt x="f385" y="f386"/>
                  <a:pt x="f387" y="f388"/>
                  <a:pt x="f389" y="f390"/>
                </a:cubicBezTo>
                <a:lnTo>
                  <a:pt x="f391" y="f392"/>
                </a:lnTo>
                <a:lnTo>
                  <a:pt x="f393" y="f394"/>
                </a:lnTo>
                <a:lnTo>
                  <a:pt x="f395" y="f396"/>
                </a:lnTo>
                <a:lnTo>
                  <a:pt x="f397" y="f398"/>
                </a:lnTo>
                <a:cubicBezTo>
                  <a:pt x="f399" y="f400"/>
                  <a:pt x="f401" y="f402"/>
                  <a:pt x="f403" y="f404"/>
                </a:cubicBezTo>
                <a:lnTo>
                  <a:pt x="f405" y="f406"/>
                </a:lnTo>
                <a:lnTo>
                  <a:pt x="f407" y="f408"/>
                </a:lnTo>
                <a:lnTo>
                  <a:pt x="f409" y="f410"/>
                </a:lnTo>
                <a:cubicBezTo>
                  <a:pt x="f411" y="f412"/>
                  <a:pt x="f413" y="f414"/>
                  <a:pt x="f415" y="f416"/>
                </a:cubicBezTo>
                <a:lnTo>
                  <a:pt x="f417" y="f418"/>
                </a:lnTo>
                <a:lnTo>
                  <a:pt x="f419" y="f420"/>
                </a:lnTo>
                <a:lnTo>
                  <a:pt x="f421" y="f422"/>
                </a:lnTo>
                <a:lnTo>
                  <a:pt x="f423" y="f424"/>
                </a:lnTo>
                <a:cubicBezTo>
                  <a:pt x="f425" y="f426"/>
                  <a:pt x="f427" y="f428"/>
                  <a:pt x="f429" y="f430"/>
                </a:cubicBezTo>
                <a:lnTo>
                  <a:pt x="f431" y="f432"/>
                </a:lnTo>
                <a:lnTo>
                  <a:pt x="f433" y="f434"/>
                </a:lnTo>
                <a:lnTo>
                  <a:pt x="f435" y="f436"/>
                </a:lnTo>
                <a:cubicBezTo>
                  <a:pt x="f437" y="f438"/>
                  <a:pt x="f439" y="f440"/>
                  <a:pt x="f441" y="f442"/>
                </a:cubicBezTo>
                <a:lnTo>
                  <a:pt x="f443" y="f444"/>
                </a:lnTo>
                <a:lnTo>
                  <a:pt x="f445" y="f446"/>
                </a:lnTo>
                <a:lnTo>
                  <a:pt x="f447" y="f448"/>
                </a:lnTo>
                <a:lnTo>
                  <a:pt x="f449" y="f450"/>
                </a:lnTo>
                <a:cubicBezTo>
                  <a:pt x="f451" y="f452"/>
                  <a:pt x="f453" y="f454"/>
                  <a:pt x="f455" y="f456"/>
                </a:cubicBezTo>
                <a:lnTo>
                  <a:pt x="f457" y="f458"/>
                </a:lnTo>
                <a:lnTo>
                  <a:pt x="f459" y="f460"/>
                </a:lnTo>
                <a:lnTo>
                  <a:pt x="f461" y="f2"/>
                </a:lnTo>
                <a:lnTo>
                  <a:pt x="f462" y="f463"/>
                </a:lnTo>
                <a:lnTo>
                  <a:pt x="f464" y="f465"/>
                </a:lnTo>
                <a:cubicBezTo>
                  <a:pt x="f466" y="f467"/>
                  <a:pt x="f468" y="f469"/>
                  <a:pt x="f470" y="f47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46" name="Grafik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4284" y="3658404"/>
            <a:ext cx="961409" cy="61600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7" name="Grafik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8206" y="3375836"/>
            <a:ext cx="785606" cy="115499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3552" y="812828"/>
            <a:ext cx="3390924" cy="308543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 dirty="0" err="1" smtClean="0"/>
              <a:t>Photomatrix</a:t>
            </a:r>
            <a:endParaRPr lang="de-DE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529" y="3723720"/>
            <a:ext cx="3202512" cy="29853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981" y="3870691"/>
            <a:ext cx="3091065" cy="2978310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Form 10"/>
          <p:cNvCxnSpPr>
            <a:stCxn id="2" idx="1"/>
          </p:cNvCxnSpPr>
          <p:nvPr/>
        </p:nvCxnSpPr>
        <p:spPr>
          <a:xfrm rot="10800000" flipV="1">
            <a:off x="4948226" y="2355543"/>
            <a:ext cx="705327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cxnSp>
        <p:nvCxnSpPr>
          <p:cNvPr id="7" name="Form 12"/>
          <p:cNvCxnSpPr>
            <a:stCxn id="2" idx="3"/>
            <a:endCxn id="5" idx="0"/>
          </p:cNvCxnSpPr>
          <p:nvPr/>
        </p:nvCxnSpPr>
        <p:spPr>
          <a:xfrm>
            <a:off x="9044476" y="2355544"/>
            <a:ext cx="588038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sp>
        <p:nvSpPr>
          <p:cNvPr id="8" name="Textfeld 14"/>
          <p:cNvSpPr txBox="1"/>
          <p:nvPr/>
        </p:nvSpPr>
        <p:spPr>
          <a:xfrm>
            <a:off x="3867136" y="2854966"/>
            <a:ext cx="96122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Stehend</a:t>
            </a:r>
          </a:p>
        </p:txBody>
      </p:sp>
      <p:sp>
        <p:nvSpPr>
          <p:cNvPr id="9" name="Textfeld 15"/>
          <p:cNvSpPr txBox="1"/>
          <p:nvPr/>
        </p:nvSpPr>
        <p:spPr>
          <a:xfrm>
            <a:off x="9917500" y="2914970"/>
            <a:ext cx="86556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Sitzend</a:t>
            </a:r>
          </a:p>
        </p:txBody>
      </p:sp>
      <p:sp>
        <p:nvSpPr>
          <p:cNvPr id="10" name="Textfeld 16"/>
          <p:cNvSpPr txBox="1"/>
          <p:nvPr/>
        </p:nvSpPr>
        <p:spPr>
          <a:xfrm>
            <a:off x="2508153" y="1379646"/>
            <a:ext cx="3096341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Variable Nutzung durch Aufbau mit verschiedenen Platten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624</Words>
  <Application>Microsoft Office PowerPoint</Application>
  <PresentationFormat>Breitbild</PresentationFormat>
  <Paragraphs>115</Paragraphs>
  <Slides>15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3" baseType="lpstr">
      <vt:lpstr>Batang</vt:lpstr>
      <vt:lpstr>맑은 고딕</vt:lpstr>
      <vt:lpstr>Arial</vt:lpstr>
      <vt:lpstr>Calibri</vt:lpstr>
      <vt:lpstr>Calibri Light</vt:lpstr>
      <vt:lpstr>Futura Bk BT</vt:lpstr>
      <vt:lpstr>UD Digi Kyokasho NK-R</vt:lpstr>
      <vt:lpstr>Office</vt:lpstr>
      <vt:lpstr>Gestikulaser</vt:lpstr>
      <vt:lpstr>Wir sind..</vt:lpstr>
      <vt:lpstr>Der COSIMA-Wettbewerb</vt:lpstr>
      <vt:lpstr>Der COSIMA-Wettbewerb</vt:lpstr>
      <vt:lpstr>Unser Ziel – Der Gestikulaser</vt:lpstr>
      <vt:lpstr>Anlernphase</vt:lpstr>
      <vt:lpstr>Betrieb</vt:lpstr>
      <vt:lpstr>Projektübersicht</vt:lpstr>
      <vt:lpstr>Photomatrix</vt:lpstr>
      <vt:lpstr>Photoplatte</vt:lpstr>
      <vt:lpstr>Unser Produkt</vt:lpstr>
      <vt:lpstr>Kostenplanung</vt:lpstr>
      <vt:lpstr>PowerPoint-Präsentation</vt:lpstr>
      <vt:lpstr>Gegenleistungen für Sponsoren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Anna</dc:creator>
  <cp:lastModifiedBy>Anna Pryadun</cp:lastModifiedBy>
  <cp:revision>69</cp:revision>
  <dcterms:created xsi:type="dcterms:W3CDTF">2018-06-18T09:52:44Z</dcterms:created>
  <dcterms:modified xsi:type="dcterms:W3CDTF">2018-07-26T14:12:46Z</dcterms:modified>
</cp:coreProperties>
</file>

<file path=docProps/thumbnail.jpeg>
</file>